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C1558-B9D9-471B-963D-3AF0DA5FD840}" v="1" dt="2020-10-19T16:24:37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819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4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97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652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00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71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68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32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29DD-069B-49D1-BCB9-F396ECDA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11582-4414-43DF-A541-209CE481F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65C8C-B247-4812-A2E9-1F3AA1ED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F6422-0677-4CB9-8CE1-5171BCC0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067E0-6A49-4D23-A488-DE5C340A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3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1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8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2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3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9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5944DB-7B68-477B-8FD0-CB621C98311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9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what-it-means-to-be-black-in-the-american-educational-system-63576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1FDD5636-D61F-4A3F-9E06-9D973805864B}"/>
              </a:ext>
            </a:extLst>
          </p:cNvPr>
          <p:cNvSpPr txBox="1">
            <a:spLocks noChangeArrowheads="1"/>
          </p:cNvSpPr>
          <p:nvPr/>
        </p:nvSpPr>
        <p:spPr>
          <a:xfrm>
            <a:off x="2034143" y="796049"/>
            <a:ext cx="77724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omic Sans MS" panose="030F0702030302020204" pitchFamily="66" charset="0"/>
              </a:rPr>
              <a:t>Welcome to Westview Elementary School!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1DD1AE8-C01E-4B68-B8A2-F84F010DDEC1}"/>
              </a:ext>
            </a:extLst>
          </p:cNvPr>
          <p:cNvSpPr txBox="1">
            <a:spLocks noChangeArrowheads="1"/>
          </p:cNvSpPr>
          <p:nvPr/>
        </p:nvSpPr>
        <p:spPr>
          <a:xfrm>
            <a:off x="2501350" y="2983725"/>
            <a:ext cx="6400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mic Sans MS" panose="030F0702030302020204" pitchFamily="66" charset="0"/>
              </a:rPr>
              <a:t>A Distinguished </a:t>
            </a:r>
          </a:p>
          <a:p>
            <a:r>
              <a:rPr lang="en-US" dirty="0">
                <a:latin typeface="Comic Sans MS" panose="030F0702030302020204" pitchFamily="66" charset="0"/>
              </a:rPr>
              <a:t>Title I, School-Wide, Part A Educational Community</a:t>
            </a:r>
          </a:p>
        </p:txBody>
      </p:sp>
    </p:spTree>
    <p:extLst>
      <p:ext uri="{BB962C8B-B14F-4D97-AF65-F5344CB8AC3E}">
        <p14:creationId xmlns:p14="http://schemas.microsoft.com/office/powerpoint/2010/main" val="17926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7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0B54CF3-7282-446C-A490-37D306DA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905000"/>
          </a:xfrm>
        </p:spPr>
        <p:txBody>
          <a:bodyPr/>
          <a:lstStyle/>
          <a:p>
            <a:pPr algn="ctr"/>
            <a:r>
              <a:rPr lang="en-US" sz="3600" dirty="0"/>
              <a:t>School Improvement Plan</a:t>
            </a:r>
            <a:br>
              <a:rPr lang="en-US" sz="3600" dirty="0"/>
            </a:br>
            <a:r>
              <a:rPr lang="en-US" sz="2800" dirty="0"/>
              <a:t>Action Plan 2:</a:t>
            </a:r>
            <a:br>
              <a:rPr lang="en-US" sz="2800" dirty="0"/>
            </a:br>
            <a:r>
              <a:rPr lang="en-US" sz="2400" dirty="0"/>
              <a:t>Reading Focus - Increase the Percent of Students Meeting Standard in all grades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43B57A-EEF2-473E-90E4-8E67A517A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446463"/>
              </p:ext>
            </p:extLst>
          </p:nvPr>
        </p:nvGraphicFramePr>
        <p:xfrm>
          <a:off x="1981200" y="1905000"/>
          <a:ext cx="8342630" cy="5034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r>
                        <a:rPr lang="en-US" b="0" dirty="0"/>
                        <a:t>Strategy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+mn-lt"/>
                        </a:rPr>
                        <a:t>Intervention and Differentiation: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will be given intervention and re-teaching/support when formative/summative assessment data and daily work samples indicate there is a need for more instruction…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dirty="0"/>
                        <a:t>Strategy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Designing Instruction Using Common Assessment Data: </a:t>
                      </a:r>
                      <a:r>
                        <a:rPr lang="en-US" sz="1600" b="0" dirty="0">
                          <a:latin typeface="+mn-lt"/>
                        </a:rPr>
                        <a:t>Intentionally analyze and review data. Use formative/</a:t>
                      </a:r>
                      <a:r>
                        <a:rPr lang="en-US" sz="1600" dirty="0">
                          <a:latin typeface="+mn-lt"/>
                        </a:rPr>
                        <a:t>summative data to guide and modify instruction.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r>
                        <a:rPr lang="en-US" dirty="0"/>
                        <a:t>Strategy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 of Curriculum: Instructional staff will implement the Journeys curriculum in a literacy workshop model of a minimum of 150 minutes per day. Included in this implementation will be consistency in using the curriculum including fluency practice, concept development, problem sets, exit tickets, comprehension/analysis, vocabulary development, spelling/grammar, and phonics.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/>
                        <a:t>Strategy</a:t>
                      </a:r>
                      <a:r>
                        <a:rPr lang="en-US" baseline="0" dirty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 and Differentiation:  Students will be given intervention and re-teaching/support using a variety of resources such as technology applications, interventionist, and other curriculum resources. This includes extension of learning for students who are highly capable.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dirty="0"/>
                        <a:t>Strategy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Strategy Implementation for Culturally Responsive Teaching:  </a:t>
                      </a:r>
                      <a:r>
                        <a:rPr lang="en-US" sz="1600" b="0" dirty="0">
                          <a:latin typeface="+mn-lt"/>
                        </a:rPr>
                        <a:t>Create </a:t>
                      </a:r>
                      <a:r>
                        <a:rPr lang="en-US" sz="1600" dirty="0">
                          <a:latin typeface="+mn-lt"/>
                        </a:rPr>
                        <a:t>a culture of learning, high expectations, trauma sensitive, socially just, collaborative relationships, parent involvement.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45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C98C42E-913C-49CE-946A-3A6C5FEDABEC}"/>
              </a:ext>
            </a:extLst>
          </p:cNvPr>
          <p:cNvSpPr txBox="1">
            <a:spLocks noChangeArrowheads="1"/>
          </p:cNvSpPr>
          <p:nvPr/>
        </p:nvSpPr>
        <p:spPr>
          <a:xfrm>
            <a:off x="1687483" y="466165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omic Sans MS" panose="030F0702030302020204" pitchFamily="66" charset="0"/>
              </a:rPr>
              <a:t>What is Title I?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82CC35-29C7-4486-B57A-270AE91EE264}"/>
              </a:ext>
            </a:extLst>
          </p:cNvPr>
          <p:cNvSpPr txBox="1">
            <a:spLocks noChangeArrowheads="1"/>
          </p:cNvSpPr>
          <p:nvPr/>
        </p:nvSpPr>
        <p:spPr>
          <a:xfrm>
            <a:off x="1687483" y="13716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3200" dirty="0">
                <a:latin typeface="Comic Sans MS" panose="030F0702030302020204" pitchFamily="66" charset="0"/>
              </a:rPr>
              <a:t>Title I, Part of the Elementary and Secondary Education Act (ESEA) provides financial assistance to states and school districts to meet the needs of educationally at-risk students. </a:t>
            </a:r>
          </a:p>
        </p:txBody>
      </p:sp>
    </p:spTree>
    <p:extLst>
      <p:ext uri="{BB962C8B-B14F-4D97-AF65-F5344CB8AC3E}">
        <p14:creationId xmlns:p14="http://schemas.microsoft.com/office/powerpoint/2010/main" val="11909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BAACE-166F-4DE0-865F-C3D026592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04434"/>
            <a:ext cx="10396883" cy="331118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 goal of Title I is to provide extra instructional services and activities which support students identified as failing or most at risk of failing the state’s challenging performance standards in mathematics, reading and writing.</a:t>
            </a:r>
          </a:p>
          <a:p>
            <a:endParaRPr lang="en-US" dirty="0"/>
          </a:p>
        </p:txBody>
      </p:sp>
      <p:pic>
        <p:nvPicPr>
          <p:cNvPr id="5" name="Picture 4" descr="A child sitting at a table&#10;&#10;Description automatically generated">
            <a:extLst>
              <a:ext uri="{FF2B5EF4-FFF2-40B4-BE49-F238E27FC236}">
                <a16:creationId xmlns:a16="http://schemas.microsoft.com/office/drawing/2014/main" id="{37CF1A08-46FA-44F9-B3F3-8BF73748E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96350" y="4408100"/>
            <a:ext cx="3309850" cy="1764100"/>
          </a:xfrm>
          <a:prstGeom prst="rect">
            <a:avLst/>
          </a:prstGeom>
          <a:ln w="82550">
            <a:solidFill>
              <a:srgbClr val="92D050"/>
            </a:solidFill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FC1EA82-49DA-4A40-9790-6952CB9C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2469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341698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40784B-E6E6-46C6-AE44-3D3EB4B6E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4029" y="181495"/>
            <a:ext cx="9493135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Comic Sans MS" panose="030F0702030302020204" pitchFamily="66" charset="0"/>
              </a:rPr>
              <a:t>What Will Title I Do For My Student?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FB656CE-46BD-46F0-8A2F-FCA74A1F381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781695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omic Sans MS" panose="030F0702030302020204" pitchFamily="66" charset="0"/>
              </a:rPr>
              <a:t>The Title I program will provide your student with extra educational assistance beyond the regular classroom when needed.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 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At </a:t>
            </a:r>
            <a:r>
              <a:rPr lang="en-US" sz="2800" dirty="0" err="1">
                <a:latin typeface="Comic Sans MS" panose="030F0702030302020204" pitchFamily="66" charset="0"/>
              </a:rPr>
              <a:t>WEstview</a:t>
            </a:r>
            <a:r>
              <a:rPr lang="en-US" sz="2800" dirty="0">
                <a:latin typeface="Comic Sans MS" panose="030F0702030302020204" pitchFamily="66" charset="0"/>
              </a:rPr>
              <a:t>, some of the items supported by Title I include: Literacy and Mathematical Coaches; professional development opportunities for staff; family events; and curriculum materials used to help accelerate learning for students needing additional support.                   </a:t>
            </a:r>
          </a:p>
          <a:p>
            <a:pPr algn="ctr"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530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E4543A8-6FE0-4E9F-9DC5-886ED96CA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47749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Comic Sans MS" panose="030F0702030302020204" pitchFamily="66" charset="0"/>
              </a:rPr>
              <a:t>How Does Our School Receive Title I Money?</a:t>
            </a:r>
            <a:r>
              <a:rPr lang="en-US" sz="4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EC070A3-00D2-4689-8E18-82BC2120A06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66800"/>
            <a:ext cx="11853949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 cap="small" dirty="0">
                <a:latin typeface="Comic Sans MS" panose="030F0702030302020204" pitchFamily="66" charset="0"/>
              </a:rPr>
              <a:t>First, the federal government </a:t>
            </a:r>
            <a:r>
              <a:rPr lang="en-US" sz="1800" cap="small" dirty="0">
                <a:latin typeface="Comic Sans MS" panose="030F0702030302020204" pitchFamily="66" charset="0"/>
              </a:rPr>
              <a:t>provides</a:t>
            </a:r>
            <a:r>
              <a:rPr lang="en-US" sz="1800" b="1" cap="small" dirty="0">
                <a:latin typeface="Comic Sans MS" panose="030F0702030302020204" pitchFamily="66" charset="0"/>
              </a:rPr>
              <a:t> </a:t>
            </a:r>
            <a:r>
              <a:rPr lang="en-US" sz="1800" cap="small" dirty="0">
                <a:latin typeface="Comic Sans MS" panose="030F0702030302020204" pitchFamily="66" charset="0"/>
              </a:rPr>
              <a:t>funding to each state.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cap="small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1800" b="1" cap="small" dirty="0">
                <a:latin typeface="Comic Sans MS" panose="030F0702030302020204" pitchFamily="66" charset="0"/>
              </a:rPr>
              <a:t>Then</a:t>
            </a:r>
            <a:r>
              <a:rPr lang="en-US" sz="1800" cap="small" dirty="0">
                <a:latin typeface="Comic Sans MS" panose="030F0702030302020204" pitchFamily="66" charset="0"/>
              </a:rPr>
              <a:t>, each </a:t>
            </a:r>
            <a:r>
              <a:rPr lang="en-US" sz="1800" b="1" cap="small" dirty="0">
                <a:latin typeface="Comic Sans MS" panose="030F0702030302020204" pitchFamily="66" charset="0"/>
              </a:rPr>
              <a:t>State Educational Agency </a:t>
            </a:r>
            <a:r>
              <a:rPr lang="en-US" sz="1800" cap="small" dirty="0">
                <a:latin typeface="Comic Sans MS" panose="030F0702030302020204" pitchFamily="66" charset="0"/>
              </a:rPr>
              <a:t>sends money to its school districts. How much money each school receives is determined by the number of low-income students attending that school.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cap="small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1800" b="1" cap="small" dirty="0">
                <a:latin typeface="Comic Sans MS" panose="030F0702030302020204" pitchFamily="66" charset="0"/>
              </a:rPr>
              <a:t>Finally, Title I schools:</a:t>
            </a:r>
            <a:r>
              <a:rPr lang="en-US" sz="1800" cap="small" dirty="0">
                <a:latin typeface="Comic Sans MS" panose="030F0702030302020204" pitchFamily="66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cap="small" dirty="0">
                <a:latin typeface="Comic Sans MS" panose="030F0702030302020204" pitchFamily="66" charset="0"/>
              </a:rPr>
              <a:t>Identify the students at their school who need the most educational assistance based on the criteria that school has chosen. Students do NOT have to be from low-income families to receive Title I services.</a:t>
            </a:r>
          </a:p>
          <a:p>
            <a:pPr lvl="1">
              <a:lnSpc>
                <a:spcPct val="80000"/>
              </a:lnSpc>
            </a:pPr>
            <a:r>
              <a:rPr lang="en-US" cap="small" dirty="0">
                <a:latin typeface="Comic Sans MS" panose="030F0702030302020204" pitchFamily="66" charset="0"/>
              </a:rPr>
              <a:t>Set goals for improving the skills of educationally disadvantaged students at their school. </a:t>
            </a:r>
          </a:p>
          <a:p>
            <a:pPr lvl="1">
              <a:lnSpc>
                <a:spcPct val="80000"/>
              </a:lnSpc>
            </a:pPr>
            <a:r>
              <a:rPr lang="en-US" cap="small" dirty="0">
                <a:latin typeface="Comic Sans MS" panose="030F0702030302020204" pitchFamily="66" charset="0"/>
              </a:rPr>
              <a:t>Measure student progress to determine the success of the Title I program for each student.</a:t>
            </a:r>
          </a:p>
          <a:p>
            <a:pPr lvl="1">
              <a:lnSpc>
                <a:spcPct val="80000"/>
              </a:lnSpc>
            </a:pPr>
            <a:r>
              <a:rPr lang="en-US" cap="small" dirty="0">
                <a:latin typeface="Comic Sans MS" panose="030F0702030302020204" pitchFamily="66" charset="0"/>
              </a:rPr>
              <a:t>Develop programs for each individual student in order to support/supplement regular classroom instruction.</a:t>
            </a:r>
          </a:p>
        </p:txBody>
      </p:sp>
    </p:spTree>
    <p:extLst>
      <p:ext uri="{BB962C8B-B14F-4D97-AF65-F5344CB8AC3E}">
        <p14:creationId xmlns:p14="http://schemas.microsoft.com/office/powerpoint/2010/main" val="41137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FD5FE75-516D-43C8-A623-F11702480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4479" y="264621"/>
            <a:ext cx="8966661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Comic Sans MS" panose="030F0702030302020204" pitchFamily="66" charset="0"/>
              </a:rPr>
              <a:t>Title I Programs Generally Offer:</a:t>
            </a:r>
            <a:r>
              <a:rPr lang="en-US" sz="4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16DC715-1E3B-4CCC-8E94-7B5D87DFC1AA}"/>
              </a:ext>
            </a:extLst>
          </p:cNvPr>
          <p:cNvSpPr txBox="1">
            <a:spLocks noChangeArrowheads="1"/>
          </p:cNvSpPr>
          <p:nvPr/>
        </p:nvSpPr>
        <p:spPr>
          <a:xfrm>
            <a:off x="1670859" y="13716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omic Sans MS" panose="030F0702030302020204" pitchFamily="66" charset="0"/>
              </a:rPr>
              <a:t>Extra time for teaching students the skills they need.        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 variety of teaching methods.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An individualized program for many students.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Additional teaching materials which supplement a student’s regular instruction.</a:t>
            </a:r>
          </a:p>
        </p:txBody>
      </p:sp>
    </p:spTree>
    <p:extLst>
      <p:ext uri="{BB962C8B-B14F-4D97-AF65-F5344CB8AC3E}">
        <p14:creationId xmlns:p14="http://schemas.microsoft.com/office/powerpoint/2010/main" val="301939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3A2C681-9CC5-48E1-B6B1-223C723E6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3862" y="281248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Comic Sans MS" panose="030F0702030302020204" pitchFamily="66" charset="0"/>
              </a:rPr>
              <a:t>Parents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3579E0-CBB4-498B-8683-A6B3B83C3A1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371600"/>
            <a:ext cx="11155679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	</a:t>
            </a:r>
            <a:r>
              <a:rPr lang="en-US" sz="2800" dirty="0">
                <a:latin typeface="Comic Sans MS" panose="030F0702030302020204" pitchFamily="66" charset="0"/>
              </a:rPr>
              <a:t>You can influence the success of your student in school more than any teacher or federal program. By becoming an active participant in the Title I parent involvement plan at your school, you will:</a:t>
            </a:r>
          </a:p>
          <a:p>
            <a:pPr lvl="1">
              <a:lnSpc>
                <a:spcPct val="80000"/>
              </a:lnSpc>
            </a:pPr>
            <a:r>
              <a:rPr lang="en-US" sz="2400" cap="small" dirty="0">
                <a:latin typeface="Comic Sans MS" panose="030F0702030302020204" pitchFamily="66" charset="0"/>
              </a:rPr>
              <a:t>Serve as a role model, showing your student that you support his/her education.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400" cap="small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r>
              <a:rPr lang="en-US" sz="2400" cap="small" dirty="0">
                <a:latin typeface="Comic Sans MS" panose="030F0702030302020204" pitchFamily="66" charset="0"/>
              </a:rPr>
              <a:t>Assure your child that you are aware of your student’s educational progress; thereby demonstrating how important that progress is to you.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400" cap="small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r>
              <a:rPr lang="en-US" sz="2400" cap="small" dirty="0">
                <a:latin typeface="Comic Sans MS" panose="030F0702030302020204" pitchFamily="66" charset="0"/>
              </a:rPr>
              <a:t>Teach your student that your input at the school is appreciated and that you support its efforts.</a:t>
            </a:r>
          </a:p>
        </p:txBody>
      </p:sp>
    </p:spTree>
    <p:extLst>
      <p:ext uri="{BB962C8B-B14F-4D97-AF65-F5344CB8AC3E}">
        <p14:creationId xmlns:p14="http://schemas.microsoft.com/office/powerpoint/2010/main" val="40487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589ED89-5C3C-4EA3-A831-1F4255C9C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3253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Parents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4ADBE3-BFC4-4565-A570-39B82F3D140E}"/>
              </a:ext>
            </a:extLst>
          </p:cNvPr>
          <p:cNvSpPr txBox="1">
            <a:spLocks noChangeArrowheads="1"/>
          </p:cNvSpPr>
          <p:nvPr/>
        </p:nvSpPr>
        <p:spPr>
          <a:xfrm>
            <a:off x="-249381" y="542566"/>
            <a:ext cx="11205556" cy="5119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	Research shows: 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sz="2000" dirty="0">
                <a:latin typeface="Comic Sans MS" panose="030F0702030302020204" pitchFamily="66" charset="0"/>
              </a:rPr>
              <a:t>A student’s success in school depends a great deal upon how much their parents get involved in their education. You can become more involved by:</a:t>
            </a:r>
          </a:p>
          <a:p>
            <a:pPr lvl="1">
              <a:lnSpc>
                <a:spcPct val="80000"/>
              </a:lnSpc>
            </a:pPr>
            <a:r>
              <a:rPr lang="en-US" sz="2000" cap="small" dirty="0">
                <a:latin typeface="Comic Sans MS" panose="030F0702030302020204" pitchFamily="66" charset="0"/>
              </a:rPr>
              <a:t>Supporting school extra-curricular activities.</a:t>
            </a:r>
          </a:p>
          <a:p>
            <a:pPr lvl="1">
              <a:lnSpc>
                <a:spcPct val="80000"/>
              </a:lnSpc>
            </a:pPr>
            <a:r>
              <a:rPr lang="en-US" sz="2000" cap="small" dirty="0">
                <a:latin typeface="Comic Sans MS" panose="030F0702030302020204" pitchFamily="66" charset="0"/>
              </a:rPr>
              <a:t>Volunteering at the school.</a:t>
            </a:r>
          </a:p>
          <a:p>
            <a:pPr lvl="1">
              <a:lnSpc>
                <a:spcPct val="80000"/>
              </a:lnSpc>
            </a:pPr>
            <a:r>
              <a:rPr lang="en-US" sz="2000" cap="small" dirty="0">
                <a:latin typeface="Comic Sans MS" panose="030F0702030302020204" pitchFamily="66" charset="0"/>
              </a:rPr>
              <a:t>Attending parent-teacher conferences.</a:t>
            </a:r>
          </a:p>
          <a:p>
            <a:pPr lvl="1">
              <a:lnSpc>
                <a:spcPct val="80000"/>
              </a:lnSpc>
            </a:pPr>
            <a:r>
              <a:rPr lang="en-US" sz="2000" cap="small" dirty="0">
                <a:latin typeface="Comic Sans MS" panose="030F0702030302020204" pitchFamily="66" charset="0"/>
              </a:rPr>
              <a:t>Communicating with your student’s teacher regularly, by writing notes, telephoning the school, etc..</a:t>
            </a:r>
          </a:p>
          <a:p>
            <a:pPr lvl="1">
              <a:lnSpc>
                <a:spcPct val="80000"/>
              </a:lnSpc>
            </a:pPr>
            <a:r>
              <a:rPr lang="en-US" sz="2000" cap="small" dirty="0">
                <a:latin typeface="Comic Sans MS" panose="030F0702030302020204" pitchFamily="66" charset="0"/>
              </a:rPr>
              <a:t>Keeping your student’s teacher informed about events in his or her life which may affect his/her performance at school.</a:t>
            </a:r>
          </a:p>
          <a:p>
            <a:pPr lvl="1">
              <a:lnSpc>
                <a:spcPct val="80000"/>
              </a:lnSpc>
            </a:pPr>
            <a:r>
              <a:rPr lang="en-US" sz="2000" cap="small" dirty="0">
                <a:latin typeface="Comic Sans MS" panose="030F0702030302020204" pitchFamily="66" charset="0"/>
              </a:rPr>
              <a:t>Discussing with your student’s teacher and parent organizations other ideas for parent involvement.</a:t>
            </a:r>
          </a:p>
          <a:p>
            <a:pPr lvl="1">
              <a:lnSpc>
                <a:spcPct val="80000"/>
              </a:lnSpc>
            </a:pPr>
            <a:r>
              <a:rPr lang="en-US" sz="2000" cap="small" dirty="0">
                <a:latin typeface="Comic Sans MS" panose="030F0702030302020204" pitchFamily="66" charset="0"/>
              </a:rPr>
              <a:t>Actively discussing his/her school day each evening.</a:t>
            </a:r>
          </a:p>
          <a:p>
            <a:pPr lvl="1">
              <a:lnSpc>
                <a:spcPct val="80000"/>
              </a:lnSpc>
            </a:pPr>
            <a:r>
              <a:rPr lang="en-US" sz="2000" cap="small" dirty="0">
                <a:latin typeface="Comic Sans MS" panose="030F0702030302020204" pitchFamily="66" charset="0"/>
              </a:rPr>
              <a:t>Making it a point to read together every day.</a:t>
            </a:r>
          </a:p>
        </p:txBody>
      </p:sp>
    </p:spTree>
    <p:extLst>
      <p:ext uri="{BB962C8B-B14F-4D97-AF65-F5344CB8AC3E}">
        <p14:creationId xmlns:p14="http://schemas.microsoft.com/office/powerpoint/2010/main" val="34017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DFB464-58FA-4655-9A59-155E9A1E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2" y="135775"/>
            <a:ext cx="11122428" cy="1828800"/>
          </a:xfrm>
        </p:spPr>
        <p:txBody>
          <a:bodyPr/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School Improvement Plan</a:t>
            </a:r>
            <a:br>
              <a:rPr lang="en-US" sz="3600" b="1" dirty="0">
                <a:latin typeface="Comic Sans MS" panose="030F0702030302020204" pitchFamily="66" charset="0"/>
              </a:rPr>
            </a:br>
            <a:r>
              <a:rPr lang="en-US" sz="2800" b="1" dirty="0">
                <a:latin typeface="Comic Sans MS" panose="030F0702030302020204" pitchFamily="66" charset="0"/>
              </a:rPr>
              <a:t>Action Plan 1 :</a:t>
            </a:r>
            <a:br>
              <a:rPr lang="en-US" sz="2800" b="1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</a:rPr>
              <a:t>Math Focus - Increase the Percent of Students Meeting Standard in all grades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351C99-E453-4F03-9719-A7E8180E2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903638"/>
              </p:ext>
            </p:extLst>
          </p:nvPr>
        </p:nvGraphicFramePr>
        <p:xfrm>
          <a:off x="216132" y="1848196"/>
          <a:ext cx="11272057" cy="483968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11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0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mic Sans MS" panose="030F0702030302020204" pitchFamily="66" charset="0"/>
                        </a:rPr>
                        <a:t>Strategy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mic Sans MS" panose="030F0702030302020204" pitchFamily="66" charset="0"/>
                        </a:rPr>
                        <a:t>Intervention and Differentiation: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Students will be given intervention and re-teaching/support when formative/summative assessment data and daily work samples indicate there is a need for more instruction…</a:t>
                      </a:r>
                      <a:endParaRPr lang="en-US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Strategy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Designing Instruction Using Common Assessment Data: </a:t>
                      </a:r>
                      <a:r>
                        <a:rPr lang="en-US" b="0" dirty="0">
                          <a:latin typeface="Comic Sans MS" panose="030F0702030302020204" pitchFamily="66" charset="0"/>
                        </a:rPr>
                        <a:t>Intentionally analyze and review data. Use formative/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summative data to guide and modify instruction.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Strategy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Implementation of Curriculum:  Instructional staff will implement the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EngageNY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and Bridges, curriculum in a math workshop model of a minimum of 90 minutes per day. Included in this implementation will be consistency in using the curriculum including fluency practice,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dreambox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concept development, problem sets, exit tickets, comprehension/analysis and vocabulary development.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243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Strategy</a:t>
                      </a:r>
                      <a:r>
                        <a:rPr lang="en-US" baseline="0" dirty="0">
                          <a:latin typeface="Comic Sans MS" panose="030F0702030302020204" pitchFamily="66" charset="0"/>
                        </a:rPr>
                        <a:t> 4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Collaboration To Support Students With IEP’s:  Regular collaboration between general education teachers and special education staff will occur throughout the school year.</a:t>
                      </a:r>
                      <a:endParaRPr lang="en-US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Strategy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Strategy Implementation for Culturally Responsive Teaching:  </a:t>
                      </a:r>
                      <a:r>
                        <a:rPr lang="en-US" b="0" dirty="0">
                          <a:latin typeface="Comic Sans MS" panose="030F0702030302020204" pitchFamily="66" charset="0"/>
                        </a:rPr>
                        <a:t>Create 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a culture of learning, high expectations, trauma sensitive, socially just, collaborative relationships, parent involvement.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179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120</TotalTime>
  <Words>979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Impact</vt:lpstr>
      <vt:lpstr>Wingdings</vt:lpstr>
      <vt:lpstr>Main Event</vt:lpstr>
      <vt:lpstr>PowerPoint Presentation</vt:lpstr>
      <vt:lpstr>PowerPoint Presentation</vt:lpstr>
      <vt:lpstr>Goal</vt:lpstr>
      <vt:lpstr>What Will Title I Do For My Student? </vt:lpstr>
      <vt:lpstr>How Does Our School Receive Title I Money? </vt:lpstr>
      <vt:lpstr>Title I Programs Generally Offer: </vt:lpstr>
      <vt:lpstr>Parents</vt:lpstr>
      <vt:lpstr>Parents</vt:lpstr>
      <vt:lpstr>School Improvement Plan Action Plan 1 : Math Focus - Increase the Percent of Students Meeting Standard in all grades</vt:lpstr>
      <vt:lpstr>School Improvement Plan Action Plan 2: Reading Focus - Increase the Percent of Students Meeting Standard in all grades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Comfort</dc:creator>
  <cp:lastModifiedBy>Tracey Zerga</cp:lastModifiedBy>
  <cp:revision>8</cp:revision>
  <dcterms:created xsi:type="dcterms:W3CDTF">2020-10-15T16:53:32Z</dcterms:created>
  <dcterms:modified xsi:type="dcterms:W3CDTF">2020-10-19T16:43:41Z</dcterms:modified>
</cp:coreProperties>
</file>