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2" r:id="rId1"/>
  </p:sldMasterIdLst>
  <p:notesMasterIdLst>
    <p:notesMasterId r:id="rId43"/>
  </p:notesMasterIdLst>
  <p:handoutMasterIdLst>
    <p:handoutMasterId r:id="rId44"/>
  </p:handoutMasterIdLst>
  <p:sldIdLst>
    <p:sldId id="426" r:id="rId2"/>
    <p:sldId id="441" r:id="rId3"/>
    <p:sldId id="442" r:id="rId4"/>
    <p:sldId id="257" r:id="rId5"/>
    <p:sldId id="261" r:id="rId6"/>
    <p:sldId id="360" r:id="rId7"/>
    <p:sldId id="443" r:id="rId8"/>
    <p:sldId id="395" r:id="rId9"/>
    <p:sldId id="344" r:id="rId10"/>
    <p:sldId id="349" r:id="rId11"/>
    <p:sldId id="393" r:id="rId12"/>
    <p:sldId id="351" r:id="rId13"/>
    <p:sldId id="424" r:id="rId14"/>
    <p:sldId id="445" r:id="rId15"/>
    <p:sldId id="446" r:id="rId16"/>
    <p:sldId id="447" r:id="rId17"/>
    <p:sldId id="448" r:id="rId18"/>
    <p:sldId id="300" r:id="rId19"/>
    <p:sldId id="269" r:id="rId20"/>
    <p:sldId id="433" r:id="rId21"/>
    <p:sldId id="389" r:id="rId22"/>
    <p:sldId id="425" r:id="rId23"/>
    <p:sldId id="299" r:id="rId24"/>
    <p:sldId id="450" r:id="rId25"/>
    <p:sldId id="419" r:id="rId26"/>
    <p:sldId id="439" r:id="rId27"/>
    <p:sldId id="435" r:id="rId28"/>
    <p:sldId id="440" r:id="rId29"/>
    <p:sldId id="437" r:id="rId30"/>
    <p:sldId id="438" r:id="rId31"/>
    <p:sldId id="451" r:id="rId32"/>
    <p:sldId id="427" r:id="rId33"/>
    <p:sldId id="321" r:id="rId34"/>
    <p:sldId id="452" r:id="rId35"/>
    <p:sldId id="436" r:id="rId36"/>
    <p:sldId id="407" r:id="rId37"/>
    <p:sldId id="434" r:id="rId38"/>
    <p:sldId id="449" r:id="rId39"/>
    <p:sldId id="361" r:id="rId40"/>
    <p:sldId id="417" r:id="rId41"/>
    <p:sldId id="430" r:id="rId42"/>
  </p:sldIdLst>
  <p:sldSz cx="9144000" cy="6858000" type="screen4x3"/>
  <p:notesSz cx="7010400" cy="9236075"/>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7F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9" autoAdjust="0"/>
    <p:restoredTop sz="86736" autoAdjust="0"/>
  </p:normalViewPr>
  <p:slideViewPr>
    <p:cSldViewPr>
      <p:cViewPr varScale="1">
        <p:scale>
          <a:sx n="52" d="100"/>
          <a:sy n="52" d="100"/>
        </p:scale>
        <p:origin x="1536" y="40"/>
      </p:cViewPr>
      <p:guideLst>
        <p:guide orient="horz" pos="2160"/>
        <p:guide pos="2880"/>
      </p:guideLst>
    </p:cSldViewPr>
  </p:slideViewPr>
  <p:outlineViewPr>
    <p:cViewPr>
      <p:scale>
        <a:sx n="33" d="100"/>
        <a:sy n="33" d="100"/>
      </p:scale>
      <p:origin x="0" y="-18618"/>
    </p:cViewPr>
  </p:outlineViewPr>
  <p:notesTextViewPr>
    <p:cViewPr>
      <p:scale>
        <a:sx n="3" d="2"/>
        <a:sy n="3" d="2"/>
      </p:scale>
      <p:origin x="0" y="0"/>
    </p:cViewPr>
  </p:notesTextViewPr>
  <p:sorterViewPr>
    <p:cViewPr varScale="1">
      <p:scale>
        <a:sx n="1" d="1"/>
        <a:sy n="1" d="1"/>
      </p:scale>
      <p:origin x="0" y="-150"/>
    </p:cViewPr>
  </p:sorterViewPr>
  <p:notesViewPr>
    <p:cSldViewPr>
      <p:cViewPr varScale="1">
        <p:scale>
          <a:sx n="69" d="100"/>
          <a:sy n="69" d="100"/>
        </p:scale>
        <p:origin x="275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207AB3DF-6FFE-46B8-BFC2-E960C41907BD}"/>
              </a:ext>
            </a:extLst>
          </p:cNvPr>
          <p:cNvSpPr>
            <a:spLocks noGrp="1" noChangeArrowheads="1"/>
          </p:cNvSpPr>
          <p:nvPr>
            <p:ph type="hdr" sz="quarter"/>
          </p:nvPr>
        </p:nvSpPr>
        <p:spPr bwMode="auto">
          <a:xfrm>
            <a:off x="0" y="0"/>
            <a:ext cx="3036888" cy="4619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defTabSz="932362" eaLnBrk="1" fontAlgn="auto" hangingPunct="1">
              <a:spcBef>
                <a:spcPts val="0"/>
              </a:spcBef>
              <a:spcAft>
                <a:spcPts val="0"/>
              </a:spcAft>
              <a:defRPr sz="1200">
                <a:latin typeface="Arial" charset="0"/>
              </a:defRPr>
            </a:lvl1pPr>
          </a:lstStyle>
          <a:p>
            <a:pPr>
              <a:defRPr/>
            </a:pPr>
            <a:endParaRPr lang="en-US"/>
          </a:p>
        </p:txBody>
      </p:sp>
      <p:sp>
        <p:nvSpPr>
          <p:cNvPr id="247811" name="Rectangle 3">
            <a:extLst>
              <a:ext uri="{FF2B5EF4-FFF2-40B4-BE49-F238E27FC236}">
                <a16:creationId xmlns:a16="http://schemas.microsoft.com/office/drawing/2014/main" id="{6F299F54-BD47-4CAD-BB4D-F973EDE94250}"/>
              </a:ext>
            </a:extLst>
          </p:cNvPr>
          <p:cNvSpPr>
            <a:spLocks noGrp="1" noChangeArrowheads="1"/>
          </p:cNvSpPr>
          <p:nvPr>
            <p:ph type="dt" sz="quarter" idx="1"/>
          </p:nvPr>
        </p:nvSpPr>
        <p:spPr bwMode="auto">
          <a:xfrm>
            <a:off x="3971925" y="0"/>
            <a:ext cx="3036888" cy="4619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algn="r" defTabSz="932362" eaLnBrk="1" fontAlgn="auto" hangingPunct="1">
              <a:spcBef>
                <a:spcPts val="0"/>
              </a:spcBef>
              <a:spcAft>
                <a:spcPts val="0"/>
              </a:spcAft>
              <a:defRPr sz="1200">
                <a:latin typeface="Arial" charset="0"/>
              </a:defRPr>
            </a:lvl1pPr>
          </a:lstStyle>
          <a:p>
            <a:pPr>
              <a:defRPr/>
            </a:pPr>
            <a:endParaRPr lang="en-US"/>
          </a:p>
        </p:txBody>
      </p:sp>
      <p:sp>
        <p:nvSpPr>
          <p:cNvPr id="247812" name="Rectangle 4">
            <a:extLst>
              <a:ext uri="{FF2B5EF4-FFF2-40B4-BE49-F238E27FC236}">
                <a16:creationId xmlns:a16="http://schemas.microsoft.com/office/drawing/2014/main" id="{EAED5653-517F-4523-9D9F-65256FEA71F4}"/>
              </a:ext>
            </a:extLst>
          </p:cNvPr>
          <p:cNvSpPr>
            <a:spLocks noGrp="1" noChangeArrowheads="1"/>
          </p:cNvSpPr>
          <p:nvPr>
            <p:ph type="ftr" sz="quarter" idx="2"/>
          </p:nvPr>
        </p:nvSpPr>
        <p:spPr bwMode="auto">
          <a:xfrm>
            <a:off x="0" y="8772525"/>
            <a:ext cx="3036888" cy="461963"/>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defTabSz="932362" eaLnBrk="1" fontAlgn="auto" hangingPunct="1">
              <a:spcBef>
                <a:spcPts val="0"/>
              </a:spcBef>
              <a:spcAft>
                <a:spcPts val="0"/>
              </a:spcAft>
              <a:defRPr sz="1200">
                <a:latin typeface="Arial" charset="0"/>
              </a:defRPr>
            </a:lvl1pPr>
          </a:lstStyle>
          <a:p>
            <a:pPr>
              <a:defRPr/>
            </a:pPr>
            <a:endParaRPr lang="en-US"/>
          </a:p>
        </p:txBody>
      </p:sp>
      <p:sp>
        <p:nvSpPr>
          <p:cNvPr id="247813" name="Rectangle 5">
            <a:extLst>
              <a:ext uri="{FF2B5EF4-FFF2-40B4-BE49-F238E27FC236}">
                <a16:creationId xmlns:a16="http://schemas.microsoft.com/office/drawing/2014/main" id="{0085C567-4093-41BE-8E36-1858D70E3A86}"/>
              </a:ext>
            </a:extLst>
          </p:cNvPr>
          <p:cNvSpPr>
            <a:spLocks noGrp="1" noChangeArrowheads="1"/>
          </p:cNvSpPr>
          <p:nvPr>
            <p:ph type="sldNum" sz="quarter" idx="3"/>
          </p:nvPr>
        </p:nvSpPr>
        <p:spPr bwMode="auto">
          <a:xfrm>
            <a:off x="3971925" y="8772525"/>
            <a:ext cx="3036888" cy="461963"/>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algn="r" defTabSz="931863" eaLnBrk="1" hangingPunct="1">
              <a:defRPr sz="1200">
                <a:latin typeface="Calibri" panose="020F0502020204030204" pitchFamily="34" charset="0"/>
              </a:defRPr>
            </a:lvl1pPr>
          </a:lstStyle>
          <a:p>
            <a:pPr>
              <a:defRPr/>
            </a:pPr>
            <a:fld id="{8019D53F-FF22-4BFE-A488-FCB3FE2BF08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8BE84B83-E124-463B-A346-93BD2A77C76F}"/>
              </a:ext>
            </a:extLst>
          </p:cNvPr>
          <p:cNvSpPr>
            <a:spLocks noGrp="1" noChangeArrowheads="1"/>
          </p:cNvSpPr>
          <p:nvPr>
            <p:ph type="hdr" sz="quarter"/>
          </p:nvPr>
        </p:nvSpPr>
        <p:spPr bwMode="auto">
          <a:xfrm>
            <a:off x="0" y="0"/>
            <a:ext cx="3036888" cy="4619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defTabSz="932362" eaLnBrk="1" fontAlgn="auto" hangingPunct="1">
              <a:spcBef>
                <a:spcPts val="0"/>
              </a:spcBef>
              <a:spcAft>
                <a:spcPts val="0"/>
              </a:spcAft>
              <a:defRPr sz="1200">
                <a:latin typeface="Arial" charset="0"/>
              </a:defRPr>
            </a:lvl1pPr>
          </a:lstStyle>
          <a:p>
            <a:pPr>
              <a:defRPr/>
            </a:pPr>
            <a:endParaRPr lang="en-US"/>
          </a:p>
        </p:txBody>
      </p:sp>
      <p:sp>
        <p:nvSpPr>
          <p:cNvPr id="246787" name="Rectangle 3">
            <a:extLst>
              <a:ext uri="{FF2B5EF4-FFF2-40B4-BE49-F238E27FC236}">
                <a16:creationId xmlns:a16="http://schemas.microsoft.com/office/drawing/2014/main" id="{CB999840-8B1A-42BD-B0BF-9AF3CD0FBFA2}"/>
              </a:ext>
            </a:extLst>
          </p:cNvPr>
          <p:cNvSpPr>
            <a:spLocks noGrp="1" noChangeArrowheads="1"/>
          </p:cNvSpPr>
          <p:nvPr>
            <p:ph type="dt" idx="1"/>
          </p:nvPr>
        </p:nvSpPr>
        <p:spPr bwMode="auto">
          <a:xfrm>
            <a:off x="3971925" y="0"/>
            <a:ext cx="3036888" cy="4619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algn="r" defTabSz="932362" eaLnBrk="1" fontAlgn="auto" hangingPunct="1">
              <a:spcBef>
                <a:spcPts val="0"/>
              </a:spcBef>
              <a:spcAft>
                <a:spcPts val="0"/>
              </a:spcAft>
              <a:defRPr sz="1200">
                <a:latin typeface="Arial" charset="0"/>
              </a:defRPr>
            </a:lvl1pPr>
          </a:lstStyle>
          <a:p>
            <a:pPr>
              <a:defRPr/>
            </a:pPr>
            <a:endParaRPr lang="en-US"/>
          </a:p>
        </p:txBody>
      </p:sp>
      <p:sp>
        <p:nvSpPr>
          <p:cNvPr id="6148" name="Rectangle 4">
            <a:extLst>
              <a:ext uri="{FF2B5EF4-FFF2-40B4-BE49-F238E27FC236}">
                <a16:creationId xmlns:a16="http://schemas.microsoft.com/office/drawing/2014/main" id="{05AF80C1-68B0-4017-A2B4-6FB6D444EBDF}"/>
              </a:ext>
            </a:extLst>
          </p:cNvPr>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9" name="Rectangle 5">
            <a:extLst>
              <a:ext uri="{FF2B5EF4-FFF2-40B4-BE49-F238E27FC236}">
                <a16:creationId xmlns:a16="http://schemas.microsoft.com/office/drawing/2014/main" id="{5AB58DC1-0BC2-46A4-BDAC-5C895EC55060}"/>
              </a:ext>
            </a:extLst>
          </p:cNvPr>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6790" name="Rectangle 6">
            <a:extLst>
              <a:ext uri="{FF2B5EF4-FFF2-40B4-BE49-F238E27FC236}">
                <a16:creationId xmlns:a16="http://schemas.microsoft.com/office/drawing/2014/main" id="{C45C9E50-DE82-4CF4-A7AA-C85D4C1A2894}"/>
              </a:ext>
            </a:extLst>
          </p:cNvPr>
          <p:cNvSpPr>
            <a:spLocks noGrp="1" noChangeArrowheads="1"/>
          </p:cNvSpPr>
          <p:nvPr>
            <p:ph type="ftr" sz="quarter" idx="4"/>
          </p:nvPr>
        </p:nvSpPr>
        <p:spPr bwMode="auto">
          <a:xfrm>
            <a:off x="0" y="8772525"/>
            <a:ext cx="3036888" cy="461963"/>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defTabSz="932362" eaLnBrk="1" fontAlgn="auto" hangingPunct="1">
              <a:spcBef>
                <a:spcPts val="0"/>
              </a:spcBef>
              <a:spcAft>
                <a:spcPts val="0"/>
              </a:spcAft>
              <a:defRPr sz="1200">
                <a:latin typeface="Arial" charset="0"/>
              </a:defRPr>
            </a:lvl1pPr>
          </a:lstStyle>
          <a:p>
            <a:pPr>
              <a:defRPr/>
            </a:pPr>
            <a:endParaRPr lang="en-US"/>
          </a:p>
        </p:txBody>
      </p:sp>
      <p:sp>
        <p:nvSpPr>
          <p:cNvPr id="246791" name="Rectangle 7">
            <a:extLst>
              <a:ext uri="{FF2B5EF4-FFF2-40B4-BE49-F238E27FC236}">
                <a16:creationId xmlns:a16="http://schemas.microsoft.com/office/drawing/2014/main" id="{DB3EA77C-41B7-46C7-90B1-753FDFD4DE49}"/>
              </a:ext>
            </a:extLst>
          </p:cNvPr>
          <p:cNvSpPr>
            <a:spLocks noGrp="1" noChangeArrowheads="1"/>
          </p:cNvSpPr>
          <p:nvPr>
            <p:ph type="sldNum" sz="quarter" idx="5"/>
          </p:nvPr>
        </p:nvSpPr>
        <p:spPr bwMode="auto">
          <a:xfrm>
            <a:off x="3971925" y="8772525"/>
            <a:ext cx="3036888" cy="461963"/>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algn="r" defTabSz="931863" eaLnBrk="1" hangingPunct="1">
              <a:defRPr sz="1200">
                <a:latin typeface="Calibri" panose="020F0502020204030204" pitchFamily="34" charset="0"/>
              </a:defRPr>
            </a:lvl1pPr>
          </a:lstStyle>
          <a:p>
            <a:pPr>
              <a:defRPr/>
            </a:pPr>
            <a:fld id="{9CDF3EFF-5A45-475C-B2F2-C2CCDFB6951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9D35D50-6EC4-47EC-ADA6-A1686C74478C}"/>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7F0AE5B4-98AE-4973-9AC3-768E3DABE2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Welcome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2BC0B5E-0F77-4176-B300-182D46AA9F28}"/>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8924D5AB-BFE2-4D00-9E1E-EAD23F4968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Find/save school numbers in your cell phone. </a:t>
            </a:r>
          </a:p>
        </p:txBody>
      </p:sp>
      <p:sp>
        <p:nvSpPr>
          <p:cNvPr id="45060" name="Slide Number Placeholder 3">
            <a:extLst>
              <a:ext uri="{FF2B5EF4-FFF2-40B4-BE49-F238E27FC236}">
                <a16:creationId xmlns:a16="http://schemas.microsoft.com/office/drawing/2014/main" id="{C15B3A9E-793E-4F25-9D43-9898207365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DC1F9F4D-AD46-44A6-9635-7B747E2A154C}" type="slidenum">
              <a:rPr lang="en-US" altLang="en-US" smtClean="0">
                <a:latin typeface="Calibri" panose="020F0502020204030204" pitchFamily="34" charset="0"/>
              </a:rPr>
              <a:pPr/>
              <a:t>36</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FA70FC-6685-4571-AA4C-306A06A20F8B}"/>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22D0250D-827E-401C-AEEC-B74BE90D28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9B001D1C-7DAF-4AF1-B238-BF8444BB2A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E6284F92-ACFC-47E5-A7E0-CD073ACC0B2E}" type="slidenum">
              <a:rPr lang="en-US" altLang="en-US" smtClean="0">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DBCC2F1-2C88-49E4-8704-36C299A39CB0}"/>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F362822D-95DB-48C3-8B1A-A91F0DA2A5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3D980EF6-EA6B-489E-ADD0-9E8F1A92A2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08C103-1A3B-4871-B85E-A69FECCC6747}" type="slidenum">
              <a:rPr lang="en-US" altLang="en-US" smtClean="0"/>
              <a:pPr>
                <a:spcBef>
                  <a:spcPct val="0"/>
                </a:spcBef>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E34BD57-B8EE-43F0-856B-31D43E25836A}"/>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3C4D7518-2289-40DA-9688-97C9988C8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8909A56-7F95-4BA2-9A79-82381C8E5A5A}"/>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DEB5634E-F68A-492D-8C2E-02C3708D1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9 &amp; 10 are the same slide??? </a:t>
            </a:r>
          </a:p>
        </p:txBody>
      </p:sp>
      <p:sp>
        <p:nvSpPr>
          <p:cNvPr id="22532" name="Slide Number Placeholder 3">
            <a:extLst>
              <a:ext uri="{FF2B5EF4-FFF2-40B4-BE49-F238E27FC236}">
                <a16:creationId xmlns:a16="http://schemas.microsoft.com/office/drawing/2014/main" id="{752D5630-0CDF-4C69-9311-CF18C85B2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A8CAAB99-8968-49F6-A256-CACB4C794899}"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5B211CF-9F16-4751-B90B-A7FD5901EE10}"/>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AA24FE63-A4EE-4ECA-9D80-7A06836348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BFDAC4A6-E09A-4D39-B3DB-3EF5AD43AD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D2C4CB16-2F08-48C3-8643-E36380CBFAD3}"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3B18C0C-8AC1-483E-923F-4B2F493FFFE1}"/>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51BF4D80-94DE-4778-9537-C2346CBD08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CM</a:t>
            </a:r>
          </a:p>
          <a:p>
            <a:r>
              <a:rPr lang="en-US" altLang="en-US">
                <a:latin typeface="Arial" panose="020B0604020202020204" pitchFamily="34" charset="0"/>
              </a:rPr>
              <a:t>Direct deposit form</a:t>
            </a:r>
          </a:p>
          <a:p>
            <a:r>
              <a:rPr lang="en-US" altLang="en-US">
                <a:latin typeface="Arial" panose="020B0604020202020204" pitchFamily="34" charset="0"/>
              </a:rPr>
              <a:t>Web resource</a:t>
            </a:r>
          </a:p>
          <a:p>
            <a:r>
              <a:rPr lang="en-US" altLang="en-US">
                <a:latin typeface="Arial" panose="020B0604020202020204" pitchFamily="34" charset="0"/>
              </a:rPr>
              <a:t>School calendar resources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5BBD936-62E8-427F-BB2A-165F037EFC71}"/>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1CA44194-8F6A-40E2-BBC4-A58070CFF9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73502B2B-A0FD-4580-87DF-BCA5275B2E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0A293A8D-C4CC-441A-AF07-B723EBB2870E}"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FF8A5B9-E2EB-41BF-A9A7-0D21F49DB27B}"/>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62B97B34-E590-4153-AD04-9D0378FD56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4235475A-41D3-4C30-A3BD-CF21D51517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C853D5E7-45B4-4CE0-892B-D581EF08E9BC}" type="slidenum">
              <a:rPr lang="en-US" altLang="en-US" smtClean="0">
                <a:latin typeface="Arial" panose="020B0604020202020204" pitchFamily="34" charset="0"/>
              </a:rPr>
              <a:pPr/>
              <a:t>23</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6E308EB-A0C4-4411-A6FC-B64D9C64E5A2}"/>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2B7552B4-909C-4040-B7CA-2D4B7E61B6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Find/save school numbers in your cell phone. </a:t>
            </a:r>
          </a:p>
        </p:txBody>
      </p:sp>
      <p:sp>
        <p:nvSpPr>
          <p:cNvPr id="38916" name="Slide Number Placeholder 3">
            <a:extLst>
              <a:ext uri="{FF2B5EF4-FFF2-40B4-BE49-F238E27FC236}">
                <a16:creationId xmlns:a16="http://schemas.microsoft.com/office/drawing/2014/main" id="{656B76BD-BDD3-4502-A4FC-A43ABA3A8B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94FDDEFB-C9D2-4D67-B213-BF458AF10120}"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1E91ADA2-0428-4D6A-BE63-186CF736FBB7}"/>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C7E6CBF0-5748-4CE8-A4A0-201B202C47E6}"/>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DA2EEE3-CD47-46B8-979F-DD74D85A6BC3}"/>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7E895BF2-0B6E-4398-9966-5E1D25EF8E65}"/>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F0B1E270-1C31-4808-A94A-8485C91AA1E2}"/>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DB154FE6-3214-4755-887C-DB386D38D968}"/>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033FC758-5A79-4387-AE6D-8D8FD57145ED}"/>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53622DE6-EA61-4402-A322-338D6263DD8E}"/>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7139BFA1-3DB3-4219-A8DD-E3E85FE14C8A}"/>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3BA7715C-4913-4CAE-B029-45D14CF2AF14}"/>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BC3E8733-EE52-404F-AEBC-7840E15D11C9}"/>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55BFFB6B-8F17-4E63-A35A-9D3284406711}"/>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5C6C78B4-1817-47BD-ACE6-098585B9BBBF}"/>
              </a:ext>
            </a:extLst>
          </p:cNvPr>
          <p:cNvSpPr>
            <a:spLocks noGrp="1"/>
          </p:cNvSpPr>
          <p:nvPr>
            <p:ph type="ftr" sz="quarter" idx="11"/>
          </p:nvPr>
        </p:nvSpPr>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id="{BCD26227-D671-4EDF-97DA-80F259EFFC5F}"/>
              </a:ext>
            </a:extLst>
          </p:cNvPr>
          <p:cNvSpPr>
            <a:spLocks noGrp="1"/>
          </p:cNvSpPr>
          <p:nvPr>
            <p:ph type="sldNum" sz="quarter" idx="12"/>
          </p:nvPr>
        </p:nvSpPr>
        <p:spPr/>
        <p:txBody>
          <a:bodyPr/>
          <a:lstStyle>
            <a:lvl1pPr>
              <a:defRPr/>
            </a:lvl1pPr>
          </a:lstStyle>
          <a:p>
            <a:pPr>
              <a:defRPr/>
            </a:pPr>
            <a:fld id="{655E255D-E754-43CF-A7AE-DB0539BFB426}" type="slidenum">
              <a:rPr lang="en-US" altLang="en-US"/>
              <a:pPr>
                <a:defRPr/>
              </a:pPr>
              <a:t>‹#›</a:t>
            </a:fld>
            <a:endParaRPr lang="en-US" altLang="en-US"/>
          </a:p>
        </p:txBody>
      </p:sp>
    </p:spTree>
    <p:extLst>
      <p:ext uri="{BB962C8B-B14F-4D97-AF65-F5344CB8AC3E}">
        <p14:creationId xmlns:p14="http://schemas.microsoft.com/office/powerpoint/2010/main" val="382415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98FBFB-BA5A-41B5-8A15-F6F28D953C7E}"/>
              </a:ext>
            </a:extLst>
          </p:cNvPr>
          <p:cNvSpPr>
            <a:spLocks noGrp="1"/>
          </p:cNvSpPr>
          <p:nvPr>
            <p:ph type="dt" sz="half" idx="10"/>
          </p:nvPr>
        </p:nvSpPr>
        <p:spPr/>
        <p:txBody>
          <a:bodyPr/>
          <a:lstStyle>
            <a:lvl1pPr>
              <a:defRPr/>
            </a:lvl1pPr>
          </a:lstStyle>
          <a:p>
            <a:pPr>
              <a:defRPr/>
            </a:pPr>
            <a:fld id="{0D80B9B2-0AFA-46E1-8CF7-A686AB812671}" type="datetimeFigureOut">
              <a:rPr lang="en-US"/>
              <a:pPr>
                <a:defRPr/>
              </a:pPr>
              <a:t>10/2/2023</a:t>
            </a:fld>
            <a:endParaRPr lang="en-US"/>
          </a:p>
        </p:txBody>
      </p:sp>
      <p:sp>
        <p:nvSpPr>
          <p:cNvPr id="5" name="Footer Placeholder 4">
            <a:extLst>
              <a:ext uri="{FF2B5EF4-FFF2-40B4-BE49-F238E27FC236}">
                <a16:creationId xmlns:a16="http://schemas.microsoft.com/office/drawing/2014/main" id="{DAA5F4ED-E682-456F-98FB-CD3884BD5D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83180A-3EFB-4E94-B635-5A7EC176C2F0}"/>
              </a:ext>
            </a:extLst>
          </p:cNvPr>
          <p:cNvSpPr>
            <a:spLocks noGrp="1"/>
          </p:cNvSpPr>
          <p:nvPr>
            <p:ph type="sldNum" sz="quarter" idx="12"/>
          </p:nvPr>
        </p:nvSpPr>
        <p:spPr/>
        <p:txBody>
          <a:bodyPr/>
          <a:lstStyle>
            <a:lvl1pPr>
              <a:defRPr/>
            </a:lvl1pPr>
          </a:lstStyle>
          <a:p>
            <a:pPr>
              <a:defRPr/>
            </a:pPr>
            <a:fld id="{FDE5F3FD-62C2-4051-A343-BC7CEF69627C}" type="slidenum">
              <a:rPr lang="en-US" altLang="en-US"/>
              <a:pPr>
                <a:defRPr/>
              </a:pPr>
              <a:t>‹#›</a:t>
            </a:fld>
            <a:endParaRPr lang="en-US" altLang="en-US"/>
          </a:p>
        </p:txBody>
      </p:sp>
    </p:spTree>
    <p:extLst>
      <p:ext uri="{BB962C8B-B14F-4D97-AF65-F5344CB8AC3E}">
        <p14:creationId xmlns:p14="http://schemas.microsoft.com/office/powerpoint/2010/main" val="248934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C42B36-C5D0-45F2-94A1-DC0E2BF28B24}"/>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6" name="TextBox 5">
            <a:extLst>
              <a:ext uri="{FF2B5EF4-FFF2-40B4-BE49-F238E27FC236}">
                <a16:creationId xmlns:a16="http://schemas.microsoft.com/office/drawing/2014/main" id="{7CC0A190-71A6-466C-9C88-E63AB12CE32F}"/>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6ABB72BA-D99C-4EBA-B899-A406F69405C0}"/>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D4337E93-3FBC-4F98-AB38-DCDEC9193510}"/>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E9FDBC57-6A0B-4984-8664-3EBB14444DB1}"/>
              </a:ext>
            </a:extLst>
          </p:cNvPr>
          <p:cNvSpPr>
            <a:spLocks noGrp="1"/>
          </p:cNvSpPr>
          <p:nvPr>
            <p:ph type="sldNum" sz="quarter" idx="16"/>
          </p:nvPr>
        </p:nvSpPr>
        <p:spPr/>
        <p:txBody>
          <a:bodyPr/>
          <a:lstStyle>
            <a:lvl1pPr>
              <a:defRPr/>
            </a:lvl1pPr>
          </a:lstStyle>
          <a:p>
            <a:pPr>
              <a:defRPr/>
            </a:pPr>
            <a:fld id="{2D26475A-9BB5-42BD-A2DA-03F9EA25FEE7}" type="slidenum">
              <a:rPr lang="en-US" altLang="en-US"/>
              <a:pPr>
                <a:defRPr/>
              </a:pPr>
              <a:t>‹#›</a:t>
            </a:fld>
            <a:endParaRPr lang="en-US" altLang="en-US"/>
          </a:p>
        </p:txBody>
      </p:sp>
    </p:spTree>
    <p:extLst>
      <p:ext uri="{BB962C8B-B14F-4D97-AF65-F5344CB8AC3E}">
        <p14:creationId xmlns:p14="http://schemas.microsoft.com/office/powerpoint/2010/main" val="408742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335767-5800-49B8-8BDE-A73C49768C3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81D4A6D-7687-4E6C-9347-D88AF3D15FE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9326B2B-7372-451B-B66F-67C04E4DAC3F}"/>
              </a:ext>
            </a:extLst>
          </p:cNvPr>
          <p:cNvSpPr>
            <a:spLocks noGrp="1"/>
          </p:cNvSpPr>
          <p:nvPr>
            <p:ph type="sldNum" sz="quarter" idx="12"/>
          </p:nvPr>
        </p:nvSpPr>
        <p:spPr/>
        <p:txBody>
          <a:bodyPr/>
          <a:lstStyle>
            <a:lvl1pPr>
              <a:defRPr/>
            </a:lvl1pPr>
          </a:lstStyle>
          <a:p>
            <a:pPr>
              <a:defRPr/>
            </a:pPr>
            <a:fld id="{67EF33F6-4B72-47CF-9564-2914E879CC44}" type="slidenum">
              <a:rPr lang="en-US" altLang="en-US"/>
              <a:pPr>
                <a:defRPr/>
              </a:pPr>
              <a:t>‹#›</a:t>
            </a:fld>
            <a:endParaRPr lang="en-US" altLang="en-US"/>
          </a:p>
        </p:txBody>
      </p:sp>
    </p:spTree>
    <p:extLst>
      <p:ext uri="{BB962C8B-B14F-4D97-AF65-F5344CB8AC3E}">
        <p14:creationId xmlns:p14="http://schemas.microsoft.com/office/powerpoint/2010/main" val="1305580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704C5D-07E8-475A-8D71-10E337B6ADC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6" name="TextBox 5">
            <a:extLst>
              <a:ext uri="{FF2B5EF4-FFF2-40B4-BE49-F238E27FC236}">
                <a16:creationId xmlns:a16="http://schemas.microsoft.com/office/drawing/2014/main" id="{5686AEB2-3736-4C4B-BA47-5A5A7BFEB859}"/>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CB430CDD-C460-487A-9F92-92540B7B7391}"/>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87457406-DF42-4394-A5A0-AA0396491E0E}"/>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DDDF140-4326-4D82-AE0B-6DEFB8F239D1}"/>
              </a:ext>
            </a:extLst>
          </p:cNvPr>
          <p:cNvSpPr>
            <a:spLocks noGrp="1"/>
          </p:cNvSpPr>
          <p:nvPr>
            <p:ph type="sldNum" sz="quarter" idx="16"/>
          </p:nvPr>
        </p:nvSpPr>
        <p:spPr/>
        <p:txBody>
          <a:bodyPr/>
          <a:lstStyle>
            <a:lvl1pPr>
              <a:defRPr/>
            </a:lvl1pPr>
          </a:lstStyle>
          <a:p>
            <a:pPr>
              <a:defRPr/>
            </a:pPr>
            <a:fld id="{1F912BED-CD97-4BD2-95B1-DFE146B08E72}" type="slidenum">
              <a:rPr lang="en-US" altLang="en-US"/>
              <a:pPr>
                <a:defRPr/>
              </a:pPr>
              <a:t>‹#›</a:t>
            </a:fld>
            <a:endParaRPr lang="en-US" altLang="en-US"/>
          </a:p>
        </p:txBody>
      </p:sp>
    </p:spTree>
    <p:extLst>
      <p:ext uri="{BB962C8B-B14F-4D97-AF65-F5344CB8AC3E}">
        <p14:creationId xmlns:p14="http://schemas.microsoft.com/office/powerpoint/2010/main" val="3901744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78FB7145-095C-4C4E-ADF2-5256CE3BF501}"/>
              </a:ext>
            </a:extLst>
          </p:cNvPr>
          <p:cNvSpPr>
            <a:spLocks noGrp="1"/>
          </p:cNvSpPr>
          <p:nvPr>
            <p:ph type="dt" sz="half" idx="14"/>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BB03CA6-28FD-457A-BDD4-D1C27C695800}"/>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B4B4F11-1967-46CB-84FD-5C45A7989D08}"/>
              </a:ext>
            </a:extLst>
          </p:cNvPr>
          <p:cNvSpPr>
            <a:spLocks noGrp="1"/>
          </p:cNvSpPr>
          <p:nvPr>
            <p:ph type="sldNum" sz="quarter" idx="16"/>
          </p:nvPr>
        </p:nvSpPr>
        <p:spPr/>
        <p:txBody>
          <a:bodyPr/>
          <a:lstStyle>
            <a:lvl1pPr>
              <a:defRPr/>
            </a:lvl1pPr>
          </a:lstStyle>
          <a:p>
            <a:pPr>
              <a:defRPr/>
            </a:pPr>
            <a:fld id="{034D2F30-E47E-4A6F-B84B-750758D3E88D}" type="slidenum">
              <a:rPr lang="en-US" altLang="en-US"/>
              <a:pPr>
                <a:defRPr/>
              </a:pPr>
              <a:t>‹#›</a:t>
            </a:fld>
            <a:endParaRPr lang="en-US" altLang="en-US"/>
          </a:p>
        </p:txBody>
      </p:sp>
    </p:spTree>
    <p:extLst>
      <p:ext uri="{BB962C8B-B14F-4D97-AF65-F5344CB8AC3E}">
        <p14:creationId xmlns:p14="http://schemas.microsoft.com/office/powerpoint/2010/main" val="4259285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F090485-9517-4073-9EE3-5DBE55745FE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DE8CFC6-877F-42B2-8029-88D23A9FB1B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471E09D-24A5-4205-96CD-4F90F34CE575}"/>
              </a:ext>
            </a:extLst>
          </p:cNvPr>
          <p:cNvSpPr>
            <a:spLocks noGrp="1"/>
          </p:cNvSpPr>
          <p:nvPr>
            <p:ph type="sldNum" sz="quarter" idx="12"/>
          </p:nvPr>
        </p:nvSpPr>
        <p:spPr/>
        <p:txBody>
          <a:bodyPr/>
          <a:lstStyle>
            <a:lvl1pPr>
              <a:defRPr/>
            </a:lvl1pPr>
          </a:lstStyle>
          <a:p>
            <a:pPr>
              <a:defRPr/>
            </a:pPr>
            <a:fld id="{0E63E05B-4843-4026-9B96-EF9823A3A459}" type="slidenum">
              <a:rPr lang="en-US" altLang="en-US"/>
              <a:pPr>
                <a:defRPr/>
              </a:pPr>
              <a:t>‹#›</a:t>
            </a:fld>
            <a:endParaRPr lang="en-US" altLang="en-US"/>
          </a:p>
        </p:txBody>
      </p:sp>
    </p:spTree>
    <p:extLst>
      <p:ext uri="{BB962C8B-B14F-4D97-AF65-F5344CB8AC3E}">
        <p14:creationId xmlns:p14="http://schemas.microsoft.com/office/powerpoint/2010/main" val="276669087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4D2870D-C192-44D3-ACEF-DB378AE59C7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97F95C3-9512-45BA-A241-614214E9628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94F60F2-0B6A-4D5D-840C-B79554C4CA21}"/>
              </a:ext>
            </a:extLst>
          </p:cNvPr>
          <p:cNvSpPr>
            <a:spLocks noGrp="1"/>
          </p:cNvSpPr>
          <p:nvPr>
            <p:ph type="sldNum" sz="quarter" idx="12"/>
          </p:nvPr>
        </p:nvSpPr>
        <p:spPr/>
        <p:txBody>
          <a:bodyPr/>
          <a:lstStyle>
            <a:lvl1pPr>
              <a:defRPr/>
            </a:lvl1pPr>
          </a:lstStyle>
          <a:p>
            <a:pPr>
              <a:defRPr/>
            </a:pPr>
            <a:fld id="{D90DFE9F-52AB-40E0-AE49-5FFDFBC2A98B}" type="slidenum">
              <a:rPr lang="en-US" altLang="en-US"/>
              <a:pPr>
                <a:defRPr/>
              </a:pPr>
              <a:t>‹#›</a:t>
            </a:fld>
            <a:endParaRPr lang="en-US" altLang="en-US"/>
          </a:p>
        </p:txBody>
      </p:sp>
    </p:spTree>
    <p:extLst>
      <p:ext uri="{BB962C8B-B14F-4D97-AF65-F5344CB8AC3E}">
        <p14:creationId xmlns:p14="http://schemas.microsoft.com/office/powerpoint/2010/main" val="4856840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034EB1A-5839-459B-96C0-939CE5951DB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37B09DF-E6F8-4BD7-AC50-918797BC2C8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A641F26-BA88-4FAB-A890-D7C60FD28095}"/>
              </a:ext>
            </a:extLst>
          </p:cNvPr>
          <p:cNvSpPr>
            <a:spLocks noGrp="1"/>
          </p:cNvSpPr>
          <p:nvPr>
            <p:ph type="sldNum" sz="quarter" idx="12"/>
          </p:nvPr>
        </p:nvSpPr>
        <p:spPr/>
        <p:txBody>
          <a:bodyPr/>
          <a:lstStyle>
            <a:lvl1pPr>
              <a:defRPr/>
            </a:lvl1pPr>
          </a:lstStyle>
          <a:p>
            <a:pPr>
              <a:defRPr/>
            </a:pPr>
            <a:fld id="{EC2B8AE9-8929-4534-B063-AACFD6190E32}" type="slidenum">
              <a:rPr lang="en-US" altLang="en-US"/>
              <a:pPr>
                <a:defRPr/>
              </a:pPr>
              <a:t>‹#›</a:t>
            </a:fld>
            <a:endParaRPr lang="en-US" altLang="en-US"/>
          </a:p>
        </p:txBody>
      </p:sp>
    </p:spTree>
    <p:extLst>
      <p:ext uri="{BB962C8B-B14F-4D97-AF65-F5344CB8AC3E}">
        <p14:creationId xmlns:p14="http://schemas.microsoft.com/office/powerpoint/2010/main" val="37969223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79659E-52D4-495B-BEA0-623E54DA223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749DF54-8822-435D-99A1-1623C32D286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AC1697D-82D3-4E9F-9D32-69187FFFE5FB}"/>
              </a:ext>
            </a:extLst>
          </p:cNvPr>
          <p:cNvSpPr>
            <a:spLocks noGrp="1"/>
          </p:cNvSpPr>
          <p:nvPr>
            <p:ph type="sldNum" sz="quarter" idx="12"/>
          </p:nvPr>
        </p:nvSpPr>
        <p:spPr/>
        <p:txBody>
          <a:bodyPr/>
          <a:lstStyle>
            <a:lvl1pPr>
              <a:defRPr/>
            </a:lvl1pPr>
          </a:lstStyle>
          <a:p>
            <a:pPr>
              <a:defRPr/>
            </a:pPr>
            <a:fld id="{5D6C1280-57F3-4A99-BBC7-BFF897368CAA}" type="slidenum">
              <a:rPr lang="en-US" altLang="en-US"/>
              <a:pPr>
                <a:defRPr/>
              </a:pPr>
              <a:t>‹#›</a:t>
            </a:fld>
            <a:endParaRPr lang="en-US" altLang="en-US"/>
          </a:p>
        </p:txBody>
      </p:sp>
    </p:spTree>
    <p:extLst>
      <p:ext uri="{BB962C8B-B14F-4D97-AF65-F5344CB8AC3E}">
        <p14:creationId xmlns:p14="http://schemas.microsoft.com/office/powerpoint/2010/main" val="22125069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3C2600E-E2BB-4F94-8647-0ECEC02B6DA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AB12DF4-FB52-4456-ACC0-3CF676F742E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EED81BB-AD0F-425B-A9FA-664CEF4F56B3}"/>
              </a:ext>
            </a:extLst>
          </p:cNvPr>
          <p:cNvSpPr>
            <a:spLocks noGrp="1"/>
          </p:cNvSpPr>
          <p:nvPr>
            <p:ph type="sldNum" sz="quarter" idx="12"/>
          </p:nvPr>
        </p:nvSpPr>
        <p:spPr/>
        <p:txBody>
          <a:bodyPr/>
          <a:lstStyle>
            <a:lvl1pPr>
              <a:defRPr/>
            </a:lvl1pPr>
          </a:lstStyle>
          <a:p>
            <a:pPr>
              <a:defRPr/>
            </a:pPr>
            <a:fld id="{C1A7EF57-42D7-4054-B570-E90AC915CF6A}" type="slidenum">
              <a:rPr lang="en-US" altLang="en-US"/>
              <a:pPr>
                <a:defRPr/>
              </a:pPr>
              <a:t>‹#›</a:t>
            </a:fld>
            <a:endParaRPr lang="en-US" altLang="en-US"/>
          </a:p>
        </p:txBody>
      </p:sp>
    </p:spTree>
    <p:extLst>
      <p:ext uri="{BB962C8B-B14F-4D97-AF65-F5344CB8AC3E}">
        <p14:creationId xmlns:p14="http://schemas.microsoft.com/office/powerpoint/2010/main" val="298474137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BDBF8BC-8C18-414C-A5CE-F22AB0776774}"/>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FD2EE3F9-C1D0-4046-B86B-8424C644068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A5812052-C9C6-43D6-BBEA-9C00C8F72F58}"/>
              </a:ext>
            </a:extLst>
          </p:cNvPr>
          <p:cNvSpPr>
            <a:spLocks noGrp="1"/>
          </p:cNvSpPr>
          <p:nvPr>
            <p:ph type="sldNum" sz="quarter" idx="12"/>
          </p:nvPr>
        </p:nvSpPr>
        <p:spPr/>
        <p:txBody>
          <a:bodyPr/>
          <a:lstStyle>
            <a:lvl1pPr>
              <a:defRPr/>
            </a:lvl1pPr>
          </a:lstStyle>
          <a:p>
            <a:pPr>
              <a:defRPr/>
            </a:pPr>
            <a:fld id="{7D88646A-8927-4262-AC8A-7ADDD813FC7D}" type="slidenum">
              <a:rPr lang="en-US" altLang="en-US"/>
              <a:pPr>
                <a:defRPr/>
              </a:pPr>
              <a:t>‹#›</a:t>
            </a:fld>
            <a:endParaRPr lang="en-US" altLang="en-US"/>
          </a:p>
        </p:txBody>
      </p:sp>
    </p:spTree>
    <p:extLst>
      <p:ext uri="{BB962C8B-B14F-4D97-AF65-F5344CB8AC3E}">
        <p14:creationId xmlns:p14="http://schemas.microsoft.com/office/powerpoint/2010/main" val="38869384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7DBC0B6-A2E7-46B5-AAB0-A5062795B039}"/>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4877F51E-96C4-44CD-B823-7686770EAFD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85196896-7F03-4B13-BF4A-4FACE2BBA56F}"/>
              </a:ext>
            </a:extLst>
          </p:cNvPr>
          <p:cNvSpPr>
            <a:spLocks noGrp="1"/>
          </p:cNvSpPr>
          <p:nvPr>
            <p:ph type="sldNum" sz="quarter" idx="12"/>
          </p:nvPr>
        </p:nvSpPr>
        <p:spPr/>
        <p:txBody>
          <a:bodyPr/>
          <a:lstStyle>
            <a:lvl1pPr>
              <a:defRPr/>
            </a:lvl1pPr>
          </a:lstStyle>
          <a:p>
            <a:pPr>
              <a:defRPr/>
            </a:pPr>
            <a:fld id="{07FD805A-B3A7-49EB-8749-E6541CAD17E6}" type="slidenum">
              <a:rPr lang="en-US" altLang="en-US"/>
              <a:pPr>
                <a:defRPr/>
              </a:pPr>
              <a:t>‹#›</a:t>
            </a:fld>
            <a:endParaRPr lang="en-US" altLang="en-US"/>
          </a:p>
        </p:txBody>
      </p:sp>
    </p:spTree>
    <p:extLst>
      <p:ext uri="{BB962C8B-B14F-4D97-AF65-F5344CB8AC3E}">
        <p14:creationId xmlns:p14="http://schemas.microsoft.com/office/powerpoint/2010/main" val="242474321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68C75C-6175-45F6-A9EB-C741ECA0F2FB}"/>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361B32FD-6FD0-4B9B-AF9B-72F572F829C6}"/>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BD9F7734-CA84-4970-A746-FFD46FD15759}"/>
              </a:ext>
            </a:extLst>
          </p:cNvPr>
          <p:cNvSpPr>
            <a:spLocks noGrp="1"/>
          </p:cNvSpPr>
          <p:nvPr>
            <p:ph type="sldNum" sz="quarter" idx="12"/>
          </p:nvPr>
        </p:nvSpPr>
        <p:spPr/>
        <p:txBody>
          <a:bodyPr/>
          <a:lstStyle>
            <a:lvl1pPr>
              <a:defRPr/>
            </a:lvl1pPr>
          </a:lstStyle>
          <a:p>
            <a:pPr>
              <a:defRPr/>
            </a:pPr>
            <a:fld id="{18038B32-4FF4-49E2-BD6A-CDC5A3F42977}" type="slidenum">
              <a:rPr lang="en-US" altLang="en-US"/>
              <a:pPr>
                <a:defRPr/>
              </a:pPr>
              <a:t>‹#›</a:t>
            </a:fld>
            <a:endParaRPr lang="en-US" altLang="en-US"/>
          </a:p>
        </p:txBody>
      </p:sp>
    </p:spTree>
    <p:extLst>
      <p:ext uri="{BB962C8B-B14F-4D97-AF65-F5344CB8AC3E}">
        <p14:creationId xmlns:p14="http://schemas.microsoft.com/office/powerpoint/2010/main" val="251505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A139679B-2466-4EBA-92BA-675205B9CFF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E0616AE-3510-4003-8DAC-1DCF017A78F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02679CC-8410-44DA-A9D9-ABD2D5F59AF2}"/>
              </a:ext>
            </a:extLst>
          </p:cNvPr>
          <p:cNvSpPr>
            <a:spLocks noGrp="1"/>
          </p:cNvSpPr>
          <p:nvPr>
            <p:ph type="sldNum" sz="quarter" idx="12"/>
          </p:nvPr>
        </p:nvSpPr>
        <p:spPr/>
        <p:txBody>
          <a:bodyPr/>
          <a:lstStyle>
            <a:lvl1pPr>
              <a:defRPr/>
            </a:lvl1pPr>
          </a:lstStyle>
          <a:p>
            <a:pPr>
              <a:defRPr/>
            </a:pPr>
            <a:fld id="{7408F27D-258B-45D2-BA04-F678FD639A88}" type="slidenum">
              <a:rPr lang="en-US" altLang="en-US"/>
              <a:pPr>
                <a:defRPr/>
              </a:pPr>
              <a:t>‹#›</a:t>
            </a:fld>
            <a:endParaRPr lang="en-US" altLang="en-US"/>
          </a:p>
        </p:txBody>
      </p:sp>
    </p:spTree>
    <p:extLst>
      <p:ext uri="{BB962C8B-B14F-4D97-AF65-F5344CB8AC3E}">
        <p14:creationId xmlns:p14="http://schemas.microsoft.com/office/powerpoint/2010/main" val="305366760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F9938D39-C74B-418C-A0FD-08D9CFF6E40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2B4BCA1-146F-4B46-BE61-CE798475AD4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13A1801-8CBA-4451-8CC5-4E0FB5020EEE}"/>
              </a:ext>
            </a:extLst>
          </p:cNvPr>
          <p:cNvSpPr>
            <a:spLocks noGrp="1"/>
          </p:cNvSpPr>
          <p:nvPr>
            <p:ph type="sldNum" sz="quarter" idx="12"/>
          </p:nvPr>
        </p:nvSpPr>
        <p:spPr/>
        <p:txBody>
          <a:bodyPr/>
          <a:lstStyle>
            <a:lvl1pPr>
              <a:defRPr/>
            </a:lvl1pPr>
          </a:lstStyle>
          <a:p>
            <a:pPr>
              <a:defRPr/>
            </a:pPr>
            <a:fld id="{6A68AD5A-8CB1-4335-93F9-6C6F22EB06D4}" type="slidenum">
              <a:rPr lang="en-US" altLang="en-US"/>
              <a:pPr>
                <a:defRPr/>
              </a:pPr>
              <a:t>‹#›</a:t>
            </a:fld>
            <a:endParaRPr lang="en-US" altLang="en-US"/>
          </a:p>
        </p:txBody>
      </p:sp>
    </p:spTree>
    <p:extLst>
      <p:ext uri="{BB962C8B-B14F-4D97-AF65-F5344CB8AC3E}">
        <p14:creationId xmlns:p14="http://schemas.microsoft.com/office/powerpoint/2010/main" val="334859143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F955B5FC-99AC-489D-94D3-15BDDB2107D4}"/>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D09A7196-4D29-4987-A5FE-1D66917C673C}"/>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DCAA839F-5927-42D1-A5F7-EE48405C39D7}"/>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84D2148-1891-458B-AE4A-6D29385F6D5D}"/>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A70031E3-1C41-4F48-8D5A-7CBE2E48EDF6}"/>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8A3EFCEF-8A63-4C89-BAE7-B8E192284C4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453A0C86-B640-4BE4-A98B-B0C29E7EB6E6}"/>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C168C387-B3C1-43D8-9D76-2CBA7ED0DC0A}"/>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FB396BFE-4C28-430A-8ED2-6D1B8496FE4E}"/>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906F774B-2671-4070-B1B0-5DBB4606AFC5}"/>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ED345998-F384-4E72-9340-4CB1221B421F}"/>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a:extLst>
              <a:ext uri="{FF2B5EF4-FFF2-40B4-BE49-F238E27FC236}">
                <a16:creationId xmlns:a16="http://schemas.microsoft.com/office/drawing/2014/main" id="{9AC96DEB-8BE3-4B12-BFC1-DA14635E9036}"/>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7A5E9A3A-0B15-4A68-BD8E-9C54480AB384}"/>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193F5BD-E1FA-44C5-BF51-36207F8AF13D}"/>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196FE098-CA7A-4AD3-ACFE-09BF4B306926}"/>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35BAB780-9D8D-4D13-9B57-F1B7A84E1661}"/>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pPr>
              <a:defRPr/>
            </a:pPr>
            <a:fld id="{5D67C620-5D1F-4954-B238-2433E984E6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85" r:id="rId1"/>
    <p:sldLayoutId id="2147485073" r:id="rId2"/>
    <p:sldLayoutId id="2147485074" r:id="rId3"/>
    <p:sldLayoutId id="2147485075" r:id="rId4"/>
    <p:sldLayoutId id="2147485076" r:id="rId5"/>
    <p:sldLayoutId id="2147485077" r:id="rId6"/>
    <p:sldLayoutId id="2147485078" r:id="rId7"/>
    <p:sldLayoutId id="2147485079" r:id="rId8"/>
    <p:sldLayoutId id="2147485080" r:id="rId9"/>
    <p:sldLayoutId id="2147485086" r:id="rId10"/>
    <p:sldLayoutId id="2147485087" r:id="rId11"/>
    <p:sldLayoutId id="2147485081" r:id="rId12"/>
    <p:sldLayoutId id="2147485088" r:id="rId13"/>
    <p:sldLayoutId id="2147485082" r:id="rId14"/>
    <p:sldLayoutId id="2147485083" r:id="rId15"/>
    <p:sldLayoutId id="2147485084" r:id="rId16"/>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eba.spokaneschools.org/polpro/View.aspx?id=49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intranet.spokaneschools.org/IncidentRepor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apps.leg.wa.gov/RCW/default.aspx?cite=13.32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login.frontlineeducation.com/login?signin=2526b1e67908278c516e933294c35105&amp;productId=ABSMGMT&amp;clientId=ABSMGMT#/login" TargetMode="External"/><Relationship Id="rId7" Type="http://schemas.openxmlformats.org/officeDocument/2006/relationships/hyperlink" Target="https://eo.spokaneschools.org/ifas7/login/login.aspx?ReturnUrl=%2fBusinessPLUS%2femployeeonline%2fEOHomePage" TargetMode="External"/><Relationship Id="rId2" Type="http://schemas.openxmlformats.org/officeDocument/2006/relationships/hyperlink" Target="mailto:subdesk@spokaneschools.org"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outlook.office.com/owa/" TargetMode="Externa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alisonr@spokaneschools.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KimberlyRo@spokaneschools.org" TargetMode="External"/><Relationship Id="rId3" Type="http://schemas.openxmlformats.org/officeDocument/2006/relationships/hyperlink" Target="mailto:salliec@spokaneschools.org" TargetMode="External"/><Relationship Id="rId7" Type="http://schemas.openxmlformats.org/officeDocument/2006/relationships/hyperlink" Target="mailto:SabrinaM@spokaneschools.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mailto:DiannaA@spokaneschools.org" TargetMode="External"/><Relationship Id="rId5" Type="http://schemas.openxmlformats.org/officeDocument/2006/relationships/hyperlink" Target="mailto:SubDesk@spokaneschools.org" TargetMode="External"/><Relationship Id="rId4" Type="http://schemas.openxmlformats.org/officeDocument/2006/relationships/hyperlink" Target="mailto:MichelleSi@spokaneschools.org" TargetMode="External"/><Relationship Id="rId9" Type="http://schemas.openxmlformats.org/officeDocument/2006/relationships/hyperlink" Target="mailto:CarrieL@spokaneschools.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eba.spokaneschools.org/polpro/View.aspx?id=66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file:///C:\Users\MichelleSi\OneDrive%20-%20Spokane%20Public%20Schools\Desktop\WA%20State%20Code%20of%20Professional%20Conduct.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eba.spokaneschools.org/polpro/View.aspx?id=536" TargetMode="External"/><Relationship Id="rId2" Type="http://schemas.openxmlformats.org/officeDocument/2006/relationships/hyperlink" Target="https://weba.spokaneschools.org/polpro/View.aspx?id=50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eba.spokaneschools.org/polpro/View.aspx?id=61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eba.spokaneschools.org/polpro/View.aspx?id=494" TargetMode="External"/><Relationship Id="rId2" Type="http://schemas.openxmlformats.org/officeDocument/2006/relationships/hyperlink" Target="https://weba.spokaneschools.org/polpro/View.aspx?id=39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ome clipart for free - Clipart World">
            <a:extLst>
              <a:ext uri="{FF2B5EF4-FFF2-40B4-BE49-F238E27FC236}">
                <a16:creationId xmlns:a16="http://schemas.microsoft.com/office/drawing/2014/main" id="{9E42718B-2D77-452C-91B7-EA81DF9B805C}"/>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284" b="20392"/>
          <a:stretch/>
        </p:blipFill>
        <p:spPr bwMode="auto">
          <a:xfrm>
            <a:off x="685800" y="152400"/>
            <a:ext cx="6069310"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756C92-222E-48AE-ADC0-A1B1D8F22D32}"/>
              </a:ext>
            </a:extLst>
          </p:cNvPr>
          <p:cNvSpPr txBox="1"/>
          <p:nvPr/>
        </p:nvSpPr>
        <p:spPr>
          <a:xfrm>
            <a:off x="685800" y="3112294"/>
            <a:ext cx="6934200" cy="2462213"/>
          </a:xfrm>
          <a:prstGeom prst="rect">
            <a:avLst/>
          </a:prstGeom>
          <a:noFill/>
        </p:spPr>
        <p:txBody>
          <a:bodyPr wrap="square" rtlCol="0">
            <a:spAutoFit/>
          </a:bodyPr>
          <a:lstStyle/>
          <a:p>
            <a:pPr>
              <a:spcAft>
                <a:spcPts val="1200"/>
              </a:spcAft>
            </a:pPr>
            <a:r>
              <a:rPr lang="en-US" dirty="0"/>
              <a:t>While you wait for our presentation to begin, please think of a PASSWORD for your SPS District Accounts:</a:t>
            </a:r>
          </a:p>
          <a:p>
            <a:pPr marL="285750" indent="-285750">
              <a:buFont typeface="Arial" panose="020B0604020202020204" pitchFamily="34" charset="0"/>
              <a:buChar char="•"/>
            </a:pPr>
            <a:r>
              <a:rPr lang="en-US" dirty="0"/>
              <a:t>Must contain 15 characters</a:t>
            </a:r>
          </a:p>
          <a:p>
            <a:pPr marL="285750" indent="-285750">
              <a:buFont typeface="Arial" panose="020B0604020202020204" pitchFamily="34" charset="0"/>
              <a:buChar char="•"/>
            </a:pPr>
            <a:r>
              <a:rPr lang="en-US" dirty="0"/>
              <a:t>Must contain a combination of upper- and lower-case letters</a:t>
            </a:r>
          </a:p>
          <a:p>
            <a:pPr marL="285750" indent="-285750">
              <a:buFont typeface="Arial" panose="020B0604020202020204" pitchFamily="34" charset="0"/>
              <a:buChar char="•"/>
            </a:pPr>
            <a:r>
              <a:rPr lang="en-US" dirty="0"/>
              <a:t>Must contain a number</a:t>
            </a:r>
          </a:p>
          <a:p>
            <a:pPr marL="285750" indent="-285750">
              <a:buFont typeface="Arial" panose="020B0604020202020204" pitchFamily="34" charset="0"/>
              <a:buChar char="•"/>
            </a:pPr>
            <a:r>
              <a:rPr lang="en-US" dirty="0"/>
              <a:t>Must contain a special character</a:t>
            </a:r>
          </a:p>
          <a:p>
            <a:pPr marL="285750" indent="-285750">
              <a:buFont typeface="Arial" panose="020B0604020202020204" pitchFamily="34" charset="0"/>
              <a:buChar char="•"/>
            </a:pPr>
            <a:r>
              <a:rPr lang="en-US" dirty="0"/>
              <a:t>Cannot contain your name</a:t>
            </a:r>
          </a:p>
          <a:p>
            <a:pPr marL="285750" indent="-285750">
              <a:buFont typeface="Arial" panose="020B0604020202020204" pitchFamily="34" charset="0"/>
              <a:buChar char="•"/>
            </a:pPr>
            <a:r>
              <a:rPr lang="en-US" dirty="0"/>
              <a:t>Cannot contain your birthdate</a:t>
            </a:r>
          </a:p>
        </p:txBody>
      </p:sp>
    </p:spTree>
    <p:extLst>
      <p:ext uri="{BB962C8B-B14F-4D97-AF65-F5344CB8AC3E}">
        <p14:creationId xmlns:p14="http://schemas.microsoft.com/office/powerpoint/2010/main" val="382628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B6A0-5705-4078-9025-0407751F6DD8}"/>
              </a:ext>
            </a:extLst>
          </p:cNvPr>
          <p:cNvSpPr>
            <a:spLocks noGrp="1"/>
          </p:cNvSpPr>
          <p:nvPr>
            <p:ph type="title"/>
          </p:nvPr>
        </p:nvSpPr>
        <p:spPr>
          <a:xfrm>
            <a:off x="125412" y="155575"/>
            <a:ext cx="7951788" cy="1320800"/>
          </a:xfrm>
        </p:spPr>
        <p:txBody>
          <a:bodyPr rtlCol="0">
            <a:noAutofit/>
          </a:bodyPr>
          <a:lstStyle/>
          <a:p>
            <a:pPr eaLnBrk="1" fontAlgn="auto" hangingPunct="1">
              <a:spcAft>
                <a:spcPts val="0"/>
              </a:spcAft>
              <a:defRPr/>
            </a:pPr>
            <a:r>
              <a:rPr lang="en-US" sz="2400" b="1" u="sng" dirty="0">
                <a:effectLst>
                  <a:outerShdw blurRad="38100" dist="38100" dir="2700000" algn="tl">
                    <a:srgbClr val="000000">
                      <a:alpha val="43137"/>
                    </a:srgbClr>
                  </a:outerShdw>
                </a:effectLst>
                <a:hlinkClick r:id="rId2"/>
              </a:rPr>
              <a:t>Drug-Free Schools, Community &amp; Workplace:   </a:t>
            </a:r>
            <a:br>
              <a:rPr lang="en-US" sz="2400" b="1" u="sng" dirty="0">
                <a:effectLst>
                  <a:outerShdw blurRad="38100" dist="38100" dir="2700000" algn="tl">
                    <a:srgbClr val="000000">
                      <a:alpha val="43137"/>
                    </a:srgbClr>
                  </a:outerShdw>
                </a:effectLst>
                <a:hlinkClick r:id="rId2"/>
              </a:rPr>
            </a:br>
            <a:r>
              <a:rPr lang="en-US" sz="2400" b="1" u="sng" dirty="0">
                <a:effectLst>
                  <a:outerShdw blurRad="38100" dist="38100" dir="2700000" algn="tl">
                    <a:srgbClr val="000000">
                      <a:alpha val="43137"/>
                    </a:srgbClr>
                  </a:outerShdw>
                </a:effectLst>
                <a:hlinkClick r:id="rId2"/>
              </a:rPr>
              <a:t>Policy 5201</a:t>
            </a:r>
            <a:endParaRPr lang="en-US" sz="2400"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29DDA30-52E3-4AAE-A761-7EEC9E55E7AB}"/>
              </a:ext>
            </a:extLst>
          </p:cNvPr>
          <p:cNvSpPr>
            <a:spLocks noGrp="1"/>
          </p:cNvSpPr>
          <p:nvPr>
            <p:ph idx="1"/>
          </p:nvPr>
        </p:nvSpPr>
        <p:spPr>
          <a:xfrm>
            <a:off x="125413" y="1219200"/>
            <a:ext cx="7494587" cy="5483225"/>
          </a:xfrm>
        </p:spPr>
        <p:txBody>
          <a:bodyPr rtlCol="0">
            <a:normAutofit fontScale="92500" lnSpcReduction="20000"/>
          </a:bodyPr>
          <a:lstStyle/>
          <a:p>
            <a:pPr eaLnBrk="1" fontAlgn="auto" hangingPunct="1">
              <a:spcAft>
                <a:spcPts val="0"/>
              </a:spcAft>
              <a:buFont typeface="Wingdings 3" charset="2"/>
              <a:buChar char=""/>
              <a:defRPr/>
            </a:pPr>
            <a:r>
              <a:rPr lang="en-US" sz="2200" b="1" dirty="0">
                <a:solidFill>
                  <a:schemeClr val="tx1">
                    <a:lumMod val="75000"/>
                    <a:lumOff val="25000"/>
                  </a:schemeClr>
                </a:solidFill>
              </a:rPr>
              <a:t>Prohibited Behaviors</a:t>
            </a:r>
            <a:r>
              <a:rPr lang="en-US" sz="2200" dirty="0">
                <a:solidFill>
                  <a:schemeClr val="tx1">
                    <a:lumMod val="75000"/>
                    <a:lumOff val="25000"/>
                  </a:schemeClr>
                </a:solidFill>
              </a:rPr>
              <a:t>​</a:t>
            </a:r>
          </a:p>
          <a:p>
            <a:pPr lvl="1" eaLnBrk="1" fontAlgn="auto" hangingPunct="1">
              <a:spcAft>
                <a:spcPts val="0"/>
              </a:spcAft>
              <a:buFont typeface="Wingdings" panose="05000000000000000000" pitchFamily="2" charset="2"/>
              <a:buChar char="q"/>
              <a:defRPr/>
            </a:pPr>
            <a:r>
              <a:rPr lang="en-US" sz="1800" dirty="0">
                <a:solidFill>
                  <a:schemeClr val="tx1">
                    <a:lumMod val="75000"/>
                    <a:lumOff val="25000"/>
                  </a:schemeClr>
                </a:solidFill>
              </a:rPr>
              <a:t>Reporting to work under the influence of alcohol, illegal and/or controlled substances, including marijuana​.</a:t>
            </a:r>
          </a:p>
          <a:p>
            <a:pPr lvl="1" eaLnBrk="1" fontAlgn="auto" hangingPunct="1">
              <a:spcAft>
                <a:spcPts val="0"/>
              </a:spcAft>
              <a:buFont typeface="Wingdings" panose="05000000000000000000" pitchFamily="2" charset="2"/>
              <a:buChar char="q"/>
              <a:defRPr/>
            </a:pPr>
            <a:r>
              <a:rPr lang="en-US" sz="1800" dirty="0">
                <a:solidFill>
                  <a:schemeClr val="tx1">
                    <a:lumMod val="75000"/>
                    <a:lumOff val="25000"/>
                  </a:schemeClr>
                </a:solidFill>
              </a:rPr>
              <a:t>Using, possessing, transmitting alcohol, illegal and/or controlled substances, in any amount, in any manner, and at any time in the workplace​.</a:t>
            </a:r>
          </a:p>
          <a:p>
            <a:pPr lvl="1" eaLnBrk="1" fontAlgn="auto" hangingPunct="1">
              <a:spcAft>
                <a:spcPts val="0"/>
              </a:spcAft>
              <a:buFont typeface="Wingdings" panose="05000000000000000000" pitchFamily="2" charset="2"/>
              <a:buChar char="q"/>
              <a:defRPr/>
            </a:pPr>
            <a:r>
              <a:rPr lang="en-US" sz="1800" dirty="0">
                <a:solidFill>
                  <a:schemeClr val="tx1">
                    <a:lumMod val="75000"/>
                    <a:lumOff val="25000"/>
                  </a:schemeClr>
                </a:solidFill>
              </a:rPr>
              <a:t>Using district property or staff member’s position to make or traffic alcohol, illegal and/or controlled substances​.</a:t>
            </a:r>
          </a:p>
          <a:p>
            <a:pPr eaLnBrk="1" hangingPunct="1">
              <a:defRPr/>
            </a:pPr>
            <a:r>
              <a:rPr lang="en-US" altLang="en-US" sz="2000" b="1" dirty="0"/>
              <a:t>Notification Requirements</a:t>
            </a:r>
            <a:r>
              <a:rPr lang="en-US" altLang="en-US" sz="2000" dirty="0"/>
              <a:t>​</a:t>
            </a:r>
          </a:p>
          <a:p>
            <a:pPr lvl="1" eaLnBrk="1" hangingPunct="1">
              <a:buFont typeface="Wingdings" panose="05000000000000000000" pitchFamily="2" charset="2"/>
              <a:buChar char="q"/>
              <a:defRPr/>
            </a:pPr>
            <a:r>
              <a:rPr lang="en-US" altLang="en-US" sz="1800" dirty="0"/>
              <a:t>If a prescribed or over-the-counter medication could compromise the safety of the staff member, students or the public, follow appropriate personnel procedures.​</a:t>
            </a:r>
          </a:p>
          <a:p>
            <a:pPr lvl="1" eaLnBrk="1" hangingPunct="1">
              <a:buFont typeface="Wingdings" panose="05000000000000000000" pitchFamily="2" charset="2"/>
              <a:buChar char="q"/>
              <a:defRPr/>
            </a:pPr>
            <a:r>
              <a:rPr lang="en-US" altLang="en-US" sz="1800" dirty="0"/>
              <a:t>Convictions under any criminal drug statute violation must be provided no later than 5 days after such to the district.​</a:t>
            </a:r>
          </a:p>
          <a:p>
            <a:pPr eaLnBrk="1" hangingPunct="1">
              <a:defRPr/>
            </a:pPr>
            <a:r>
              <a:rPr lang="en-US" altLang="en-US" sz="2000" b="1" dirty="0"/>
              <a:t>Disciplinary Action</a:t>
            </a:r>
            <a:r>
              <a:rPr lang="en-US" altLang="en-US" sz="2000" dirty="0"/>
              <a:t>​</a:t>
            </a:r>
          </a:p>
          <a:p>
            <a:pPr lvl="1" eaLnBrk="1" hangingPunct="1">
              <a:buFont typeface="Wingdings" panose="05000000000000000000" pitchFamily="2" charset="2"/>
              <a:buChar char="q"/>
              <a:defRPr/>
            </a:pPr>
            <a:r>
              <a:rPr lang="en-US" altLang="en-US" sz="1800" dirty="0"/>
              <a:t>Violation of any aspect subject to disciplinary action, which may include termination.​</a:t>
            </a:r>
          </a:p>
          <a:p>
            <a:pPr lvl="1" eaLnBrk="1" hangingPunct="1">
              <a:buFont typeface="Wingdings" panose="05000000000000000000" pitchFamily="2" charset="2"/>
              <a:buChar char="q"/>
              <a:defRPr/>
            </a:pPr>
            <a:r>
              <a:rPr lang="en-US" altLang="en-US" sz="1800" dirty="0"/>
              <a:t>Reinstatement may require satisfactory completion of a drug rehabilitation or treatment program.</a:t>
            </a:r>
          </a:p>
          <a:p>
            <a:pPr lvl="1" eaLnBrk="1" fontAlgn="auto" hangingPunct="1">
              <a:spcAft>
                <a:spcPts val="0"/>
              </a:spcAft>
              <a:buFont typeface="Wingdings" panose="05000000000000000000" pitchFamily="2" charset="2"/>
              <a:buChar char="q"/>
              <a:defRPr/>
            </a:pPr>
            <a:endParaRPr lang="en-US" sz="1800" dirty="0">
              <a:solidFill>
                <a:schemeClr val="tx1">
                  <a:lumMod val="75000"/>
                  <a:lumOff val="25000"/>
                </a:schemeClr>
              </a:solidFill>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Questions To Ask New Employees In Their 1st Month - GQR">
            <a:extLst>
              <a:ext uri="{FF2B5EF4-FFF2-40B4-BE49-F238E27FC236}">
                <a16:creationId xmlns:a16="http://schemas.microsoft.com/office/drawing/2014/main" id="{174CCA47-6A70-415A-80A5-D677DB5B2C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787" r="14944" b="-1"/>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5ECE94-DC8A-4682-AA49-373A028AE626}"/>
              </a:ext>
            </a:extLst>
          </p:cNvPr>
          <p:cNvSpPr>
            <a:spLocks noGrp="1"/>
          </p:cNvSpPr>
          <p:nvPr>
            <p:ph type="title"/>
          </p:nvPr>
        </p:nvSpPr>
        <p:spPr>
          <a:xfrm>
            <a:off x="153536" y="534990"/>
            <a:ext cx="4648200" cy="912810"/>
          </a:xfrm>
        </p:spPr>
        <p:txBody>
          <a:bodyPr>
            <a:normAutofit/>
          </a:bodyPr>
          <a:lstStyle/>
          <a:p>
            <a:pPr>
              <a:defRPr/>
            </a:pPr>
            <a:r>
              <a:rPr lang="en-US" b="1" u="sng" dirty="0">
                <a:effectLst>
                  <a:outerShdw blurRad="38100" dist="38100" dir="2700000" algn="tl">
                    <a:srgbClr val="000000">
                      <a:alpha val="43137"/>
                    </a:srgbClr>
                  </a:outerShdw>
                </a:effectLst>
              </a:rPr>
              <a:t>Who do I contact?</a:t>
            </a:r>
          </a:p>
        </p:txBody>
      </p:sp>
      <p:sp>
        <p:nvSpPr>
          <p:cNvPr id="24579" name="Content Placeholder 2">
            <a:extLst>
              <a:ext uri="{FF2B5EF4-FFF2-40B4-BE49-F238E27FC236}">
                <a16:creationId xmlns:a16="http://schemas.microsoft.com/office/drawing/2014/main" id="{3953CE5E-1C41-4E4A-9E7B-564BB1927CE9}"/>
              </a:ext>
            </a:extLst>
          </p:cNvPr>
          <p:cNvSpPr>
            <a:spLocks noGrp="1"/>
          </p:cNvSpPr>
          <p:nvPr>
            <p:ph idx="1"/>
          </p:nvPr>
        </p:nvSpPr>
        <p:spPr>
          <a:xfrm>
            <a:off x="267470" y="1776412"/>
            <a:ext cx="4997452" cy="3176588"/>
          </a:xfrm>
        </p:spPr>
        <p:txBody>
          <a:bodyPr>
            <a:normAutofit fontScale="92500" lnSpcReduction="20000"/>
          </a:bodyPr>
          <a:lstStyle/>
          <a:p>
            <a:pPr marL="457200" lvl="1" indent="0" eaLnBrk="1" hangingPunct="1">
              <a:lnSpc>
                <a:spcPct val="90000"/>
              </a:lnSpc>
              <a:buNone/>
              <a:defRPr/>
            </a:pPr>
            <a:r>
              <a:rPr lang="en-US" altLang="en-US" sz="2400" b="1" dirty="0"/>
              <a:t>The building administrator/principal or your supervisor</a:t>
            </a:r>
          </a:p>
          <a:p>
            <a:pPr marL="457200" lvl="1" indent="0" eaLnBrk="1" hangingPunct="1">
              <a:lnSpc>
                <a:spcPct val="90000"/>
              </a:lnSpc>
              <a:buFont typeface="Wingdings 3" panose="05040102010807070707" pitchFamily="18" charset="2"/>
              <a:buNone/>
              <a:defRPr/>
            </a:pPr>
            <a:endParaRPr lang="en-US" altLang="en-US" dirty="0"/>
          </a:p>
          <a:p>
            <a:pPr marL="0" marR="0">
              <a:spcBef>
                <a:spcPts val="0"/>
              </a:spcBef>
              <a:spcAft>
                <a:spcPts val="0"/>
              </a:spcAft>
            </a:pPr>
            <a:r>
              <a:rPr lang="en-US" dirty="0"/>
              <a:t>HIB</a:t>
            </a:r>
          </a:p>
          <a:p>
            <a:pPr marL="341313" lvl="1" indent="0">
              <a:spcBef>
                <a:spcPts val="0"/>
              </a:spcBef>
              <a:spcAft>
                <a:spcPts val="0"/>
              </a:spcAft>
              <a:buNone/>
            </a:pPr>
            <a:r>
              <a:rPr lang="en-US" dirty="0"/>
              <a:t>Melanie Smith, Director of Student Services – (509) 354-7284</a:t>
            </a:r>
          </a:p>
          <a:p>
            <a:pPr marL="171450" lvl="1" indent="0">
              <a:spcBef>
                <a:spcPts val="0"/>
              </a:spcBef>
              <a:spcAft>
                <a:spcPts val="0"/>
              </a:spcAft>
              <a:buNone/>
            </a:pPr>
            <a:endParaRPr lang="en-US" dirty="0"/>
          </a:p>
          <a:p>
            <a:pPr marL="0" marR="0">
              <a:spcBef>
                <a:spcPts val="0"/>
              </a:spcBef>
              <a:spcAft>
                <a:spcPts val="0"/>
              </a:spcAft>
            </a:pPr>
            <a:r>
              <a:rPr lang="en-US" dirty="0"/>
              <a:t>Title IV &amp; Discrimination Officer: </a:t>
            </a:r>
          </a:p>
          <a:p>
            <a:pPr marL="341313" lvl="1" indent="0">
              <a:spcBef>
                <a:spcPts val="0"/>
              </a:spcBef>
              <a:spcAft>
                <a:spcPts val="0"/>
              </a:spcAft>
              <a:buNone/>
            </a:pPr>
            <a:r>
              <a:rPr lang="en-US" dirty="0"/>
              <a:t>Jodi Harmon – (509) 354-7344</a:t>
            </a:r>
          </a:p>
          <a:p>
            <a:pPr marL="171450" lvl="1" indent="0">
              <a:spcBef>
                <a:spcPts val="0"/>
              </a:spcBef>
              <a:spcAft>
                <a:spcPts val="0"/>
              </a:spcAft>
              <a:buNone/>
            </a:pPr>
            <a:endParaRPr lang="en-US" dirty="0"/>
          </a:p>
          <a:p>
            <a:pPr marL="0">
              <a:spcBef>
                <a:spcPts val="0"/>
              </a:spcBef>
              <a:spcAft>
                <a:spcPts val="0"/>
              </a:spcAft>
            </a:pPr>
            <a:r>
              <a:rPr lang="en-US" dirty="0"/>
              <a:t>HR Employee/Labor Relations:</a:t>
            </a:r>
          </a:p>
          <a:p>
            <a:pPr marL="341313" lvl="1" indent="0">
              <a:spcBef>
                <a:spcPts val="0"/>
              </a:spcBef>
              <a:spcAft>
                <a:spcPts val="0"/>
              </a:spcAft>
              <a:buNone/>
            </a:pPr>
            <a:r>
              <a:rPr lang="en-US" dirty="0"/>
              <a:t>Richelle Swartz, Director – (509) 354-5907</a:t>
            </a:r>
          </a:p>
          <a:p>
            <a:pPr marL="341313" lvl="1" indent="0">
              <a:spcBef>
                <a:spcPts val="0"/>
              </a:spcBef>
              <a:spcAft>
                <a:spcPts val="0"/>
              </a:spcAft>
              <a:buNone/>
            </a:pPr>
            <a:r>
              <a:rPr lang="en-US" dirty="0"/>
              <a:t>Laura Sumner, Director – (509) 354-7285</a:t>
            </a:r>
          </a:p>
          <a:p>
            <a:pPr marL="341313" lvl="1" indent="0">
              <a:spcBef>
                <a:spcPts val="0"/>
              </a:spcBef>
              <a:spcAft>
                <a:spcPts val="0"/>
              </a:spcAft>
              <a:buNone/>
            </a:pPr>
            <a:r>
              <a:rPr lang="en-US" dirty="0"/>
              <a:t>Jason Lesley, Manager – (509) 354-7262</a:t>
            </a:r>
            <a:endParaRPr lang="en-US" altLang="en-US" dirty="0"/>
          </a:p>
          <a:p>
            <a:pPr marL="0" marR="0" indent="0">
              <a:spcBef>
                <a:spcPts val="0"/>
              </a:spcBef>
              <a:spcAft>
                <a:spcPts val="0"/>
              </a:spcAft>
              <a:buNone/>
            </a:pPr>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CAA6C19-4C5D-4965-BA12-A11AC91BB733}"/>
              </a:ext>
            </a:extLst>
          </p:cNvPr>
          <p:cNvSpPr>
            <a:spLocks noGrp="1"/>
          </p:cNvSpPr>
          <p:nvPr>
            <p:ph type="title"/>
          </p:nvPr>
        </p:nvSpPr>
        <p:spPr>
          <a:xfrm>
            <a:off x="597693" y="533400"/>
            <a:ext cx="6348413" cy="1066800"/>
          </a:xfrm>
        </p:spPr>
        <p:txBody>
          <a:bodyPr/>
          <a:lstStyle/>
          <a:p>
            <a:pPr eaLnBrk="1" hangingPunct="1">
              <a:defRPr/>
            </a:pPr>
            <a:r>
              <a:rPr lang="en-US" altLang="en-US" sz="4200" b="1" u="sng" dirty="0">
                <a:effectLst>
                  <a:outerShdw blurRad="38100" dist="38100" dir="2700000" algn="tl">
                    <a:srgbClr val="000000">
                      <a:alpha val="43137"/>
                    </a:srgbClr>
                  </a:outerShdw>
                </a:effectLst>
              </a:rPr>
              <a:t>Safe Schools Training</a:t>
            </a:r>
          </a:p>
        </p:txBody>
      </p:sp>
      <p:sp>
        <p:nvSpPr>
          <p:cNvPr id="25603" name="Content Placeholder 2">
            <a:extLst>
              <a:ext uri="{FF2B5EF4-FFF2-40B4-BE49-F238E27FC236}">
                <a16:creationId xmlns:a16="http://schemas.microsoft.com/office/drawing/2014/main" id="{BC68E681-2637-4B55-8BE8-507BD6CEE1FA}"/>
              </a:ext>
            </a:extLst>
          </p:cNvPr>
          <p:cNvSpPr>
            <a:spLocks noGrp="1"/>
          </p:cNvSpPr>
          <p:nvPr>
            <p:ph idx="1"/>
          </p:nvPr>
        </p:nvSpPr>
        <p:spPr>
          <a:xfrm>
            <a:off x="457200" y="4267200"/>
            <a:ext cx="7147845" cy="1828800"/>
          </a:xfrm>
        </p:spPr>
        <p:txBody>
          <a:bodyPr/>
          <a:lstStyle/>
          <a:p>
            <a:pPr eaLnBrk="1" hangingPunct="1">
              <a:defRPr/>
            </a:pPr>
            <a:r>
              <a:rPr lang="en-US" altLang="en-US" sz="2000" dirty="0"/>
              <a:t>Safe Schools is mandatory training for ALL employees and must be completed within 30 days of employment. </a:t>
            </a:r>
          </a:p>
          <a:p>
            <a:pPr lvl="1" eaLnBrk="1" hangingPunct="1">
              <a:buFont typeface="Wingdings" panose="05000000000000000000" pitchFamily="2" charset="2"/>
              <a:buChar char="q"/>
              <a:defRPr/>
            </a:pPr>
            <a:r>
              <a:rPr lang="en-US" altLang="en-US" sz="2000" dirty="0"/>
              <a:t>A link to your Safe Schools account will be sent to your District email address following hire, and annually thereafter (September).​</a:t>
            </a:r>
          </a:p>
          <a:p>
            <a:pPr lvl="1" eaLnBrk="1" hangingPunct="1">
              <a:buFont typeface="Wingdings" panose="05000000000000000000" pitchFamily="2" charset="2"/>
              <a:buChar char="q"/>
              <a:defRPr/>
            </a:pPr>
            <a:endParaRPr lang="en-US" altLang="en-US" dirty="0"/>
          </a:p>
        </p:txBody>
      </p:sp>
      <p:pic>
        <p:nvPicPr>
          <p:cNvPr id="2050" name="Picture 2" descr="Our First 2020 LREC Mandatory Class is Open for Registration! - Greater  Baton Rouge Association of REALTORS®">
            <a:extLst>
              <a:ext uri="{FF2B5EF4-FFF2-40B4-BE49-F238E27FC236}">
                <a16:creationId xmlns:a16="http://schemas.microsoft.com/office/drawing/2014/main" id="{3EC3700A-8961-4884-808C-3320F917D78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1219200"/>
            <a:ext cx="626364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5811CE3-0E57-4A50-AF5F-2905861EE67D}"/>
              </a:ext>
            </a:extLst>
          </p:cNvPr>
          <p:cNvSpPr>
            <a:spLocks noGrp="1"/>
          </p:cNvSpPr>
          <p:nvPr>
            <p:ph type="title"/>
          </p:nvPr>
        </p:nvSpPr>
        <p:spPr>
          <a:xfrm>
            <a:off x="381000" y="304800"/>
            <a:ext cx="6348413" cy="838200"/>
          </a:xfrm>
        </p:spPr>
        <p:txBody>
          <a:bodyPr/>
          <a:lstStyle/>
          <a:p>
            <a:pPr>
              <a:defRPr/>
            </a:pPr>
            <a:r>
              <a:rPr lang="en-US" altLang="en-US" sz="5400" b="1" u="sng" dirty="0">
                <a:effectLst>
                  <a:outerShdw blurRad="38100" dist="38100" dir="2700000" algn="tl">
                    <a:srgbClr val="000000">
                      <a:alpha val="43137"/>
                    </a:srgbClr>
                  </a:outerShdw>
                </a:effectLst>
              </a:rPr>
              <a:t>L &amp; I claims </a:t>
            </a:r>
          </a:p>
        </p:txBody>
      </p:sp>
      <p:sp>
        <p:nvSpPr>
          <p:cNvPr id="26627" name="Content Placeholder 2">
            <a:extLst>
              <a:ext uri="{FF2B5EF4-FFF2-40B4-BE49-F238E27FC236}">
                <a16:creationId xmlns:a16="http://schemas.microsoft.com/office/drawing/2014/main" id="{0DCD66B9-8B8A-47C6-A1EB-F8F03998A65E}"/>
              </a:ext>
            </a:extLst>
          </p:cNvPr>
          <p:cNvSpPr>
            <a:spLocks noGrp="1"/>
          </p:cNvSpPr>
          <p:nvPr>
            <p:ph idx="1"/>
          </p:nvPr>
        </p:nvSpPr>
        <p:spPr>
          <a:xfrm>
            <a:off x="381000" y="1524000"/>
            <a:ext cx="6348413" cy="4419600"/>
          </a:xfrm>
        </p:spPr>
        <p:txBody>
          <a:bodyPr/>
          <a:lstStyle/>
          <a:p>
            <a:pPr>
              <a:defRPr/>
            </a:pPr>
            <a:r>
              <a:rPr lang="en-US" altLang="en-US" sz="2000" dirty="0"/>
              <a:t>All injuries must be reported.</a:t>
            </a:r>
          </a:p>
          <a:p>
            <a:pPr>
              <a:defRPr/>
            </a:pPr>
            <a:r>
              <a:rPr lang="en-US" altLang="en-US" sz="2000" dirty="0"/>
              <a:t>All injuries are to be reported to supervisor and online incident report completed as soon as safely possible.</a:t>
            </a:r>
          </a:p>
          <a:p>
            <a:pPr>
              <a:defRPr/>
            </a:pPr>
            <a:r>
              <a:rPr lang="en-US" altLang="en-US" sz="2000" dirty="0"/>
              <a:t>Complete the Incident Report online for ALL Injuries regardless if medical treatment is required or not.  </a:t>
            </a:r>
          </a:p>
          <a:p>
            <a:pPr lvl="1">
              <a:buFont typeface="Wingdings" panose="05000000000000000000" pitchFamily="2" charset="2"/>
              <a:buChar char="q"/>
              <a:defRPr/>
            </a:pPr>
            <a:r>
              <a:rPr lang="en-US" altLang="en-US" sz="2000" dirty="0"/>
              <a:t>spokaneschools.org/staff - </a:t>
            </a:r>
            <a:r>
              <a:rPr lang="en-US" altLang="en-US" sz="2000" dirty="0">
                <a:sym typeface="Wingdings" panose="05000000000000000000" pitchFamily="2" charset="2"/>
              </a:rPr>
              <a:t>Forms  Safety &amp; Risk Management  Online Incident/Injury Report </a:t>
            </a:r>
          </a:p>
          <a:p>
            <a:pPr lvl="1">
              <a:buFont typeface="Wingdings" panose="05000000000000000000" pitchFamily="2" charset="2"/>
              <a:buChar char="q"/>
              <a:defRPr/>
            </a:pPr>
            <a:r>
              <a:rPr lang="en-US" altLang="en-US" sz="2000" b="1" dirty="0">
                <a:solidFill>
                  <a:schemeClr val="accent1">
                    <a:lumMod val="75000"/>
                  </a:schemeClr>
                </a:solidFill>
                <a:hlinkClick r:id="rId2"/>
              </a:rPr>
              <a:t>Injury Report Page</a:t>
            </a:r>
            <a:endParaRPr lang="en-US" altLang="en-US" sz="2000" b="1" dirty="0">
              <a:solidFill>
                <a:schemeClr val="accent1">
                  <a:lumMod val="75000"/>
                </a:schemeClr>
              </a:solidFill>
            </a:endParaRPr>
          </a:p>
          <a:p>
            <a:pPr>
              <a:buFont typeface="Wingdings 3" panose="05040102010807070707" pitchFamily="18" charset="2"/>
              <a:buChar char="u"/>
              <a:defRPr/>
            </a:pPr>
            <a:r>
              <a:rPr lang="en-US" altLang="en-US" sz="2000" dirty="0">
                <a:solidFill>
                  <a:schemeClr val="tx1"/>
                </a:solidFill>
              </a:rPr>
              <a:t>Contact Tracy Adair in Human Resources if you have any questions or concerns</a:t>
            </a:r>
            <a:r>
              <a:rPr lang="en-US" altLang="en-US" sz="2000" b="1" dirty="0">
                <a:solidFill>
                  <a:schemeClr val="tx1"/>
                </a:solidFill>
              </a:rPr>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9AFC-96C6-29D6-8768-088B7A03EB94}"/>
              </a:ext>
            </a:extLst>
          </p:cNvPr>
          <p:cNvSpPr>
            <a:spLocks noGrp="1"/>
          </p:cNvSpPr>
          <p:nvPr>
            <p:ph type="title"/>
          </p:nvPr>
        </p:nvSpPr>
        <p:spPr/>
        <p:txBody>
          <a:bodyPr/>
          <a:lstStyle/>
          <a:p>
            <a:r>
              <a:rPr lang="en-US" dirty="0"/>
              <a:t>Mosaic &amp; Intouch</a:t>
            </a:r>
          </a:p>
        </p:txBody>
      </p:sp>
      <p:sp>
        <p:nvSpPr>
          <p:cNvPr id="3" name="Text Placeholder 2">
            <a:extLst>
              <a:ext uri="{FF2B5EF4-FFF2-40B4-BE49-F238E27FC236}">
                <a16:creationId xmlns:a16="http://schemas.microsoft.com/office/drawing/2014/main" id="{83CDD471-05B3-827F-E13F-E1A368BE2C9D}"/>
              </a:ext>
            </a:extLst>
          </p:cNvPr>
          <p:cNvSpPr>
            <a:spLocks noGrp="1"/>
          </p:cNvSpPr>
          <p:nvPr>
            <p:ph type="body" idx="1"/>
          </p:nvPr>
        </p:nvSpPr>
        <p:spPr/>
        <p:txBody>
          <a:bodyPr/>
          <a:lstStyle/>
          <a:p>
            <a:r>
              <a:rPr lang="en-US" dirty="0"/>
              <a:t>Sabrina McDermott and Diana Arnold</a:t>
            </a:r>
          </a:p>
        </p:txBody>
      </p:sp>
    </p:spTree>
    <p:extLst>
      <p:ext uri="{BB962C8B-B14F-4D97-AF65-F5344CB8AC3E}">
        <p14:creationId xmlns:p14="http://schemas.microsoft.com/office/powerpoint/2010/main" val="422823746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AD13-C7F6-F590-1643-DD8F602A1E90}"/>
              </a:ext>
            </a:extLst>
          </p:cNvPr>
          <p:cNvSpPr>
            <a:spLocks noGrp="1"/>
          </p:cNvSpPr>
          <p:nvPr>
            <p:ph type="title"/>
          </p:nvPr>
        </p:nvSpPr>
        <p:spPr/>
        <p:txBody>
          <a:bodyPr/>
          <a:lstStyle/>
          <a:p>
            <a:r>
              <a:rPr lang="en-US" dirty="0"/>
              <a:t>PowerSchool &amp; BECCA Law</a:t>
            </a:r>
          </a:p>
        </p:txBody>
      </p:sp>
      <p:sp>
        <p:nvSpPr>
          <p:cNvPr id="3" name="Text Placeholder 2">
            <a:extLst>
              <a:ext uri="{FF2B5EF4-FFF2-40B4-BE49-F238E27FC236}">
                <a16:creationId xmlns:a16="http://schemas.microsoft.com/office/drawing/2014/main" id="{66199230-54F5-08BF-49A7-9280EC18B1C5}"/>
              </a:ext>
            </a:extLst>
          </p:cNvPr>
          <p:cNvSpPr>
            <a:spLocks noGrp="1"/>
          </p:cNvSpPr>
          <p:nvPr>
            <p:ph type="body" idx="1"/>
          </p:nvPr>
        </p:nvSpPr>
        <p:spPr/>
        <p:txBody>
          <a:bodyPr/>
          <a:lstStyle/>
          <a:p>
            <a:r>
              <a:rPr lang="en-US" dirty="0"/>
              <a:t>Kim Rogge &amp; Bethany Fields</a:t>
            </a:r>
          </a:p>
        </p:txBody>
      </p:sp>
    </p:spTree>
    <p:extLst>
      <p:ext uri="{BB962C8B-B14F-4D97-AF65-F5344CB8AC3E}">
        <p14:creationId xmlns:p14="http://schemas.microsoft.com/office/powerpoint/2010/main" val="82365937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6D2D-5D62-EC51-E017-87E0A8BEFFB7}"/>
              </a:ext>
            </a:extLst>
          </p:cNvPr>
          <p:cNvSpPr>
            <a:spLocks noGrp="1"/>
          </p:cNvSpPr>
          <p:nvPr>
            <p:ph type="title"/>
          </p:nvPr>
        </p:nvSpPr>
        <p:spPr>
          <a:xfrm>
            <a:off x="609600" y="609600"/>
            <a:ext cx="6348413" cy="838200"/>
          </a:xfrm>
        </p:spPr>
        <p:txBody>
          <a:bodyPr/>
          <a:lstStyle/>
          <a:p>
            <a:r>
              <a:rPr lang="en-US" dirty="0"/>
              <a:t>The BECCA Law</a:t>
            </a:r>
          </a:p>
        </p:txBody>
      </p:sp>
      <p:sp>
        <p:nvSpPr>
          <p:cNvPr id="3" name="Content Placeholder 2">
            <a:extLst>
              <a:ext uri="{FF2B5EF4-FFF2-40B4-BE49-F238E27FC236}">
                <a16:creationId xmlns:a16="http://schemas.microsoft.com/office/drawing/2014/main" id="{747A5DD7-6EA2-911D-4312-C8A99AC54035}"/>
              </a:ext>
            </a:extLst>
          </p:cNvPr>
          <p:cNvSpPr>
            <a:spLocks noGrp="1"/>
          </p:cNvSpPr>
          <p:nvPr>
            <p:ph idx="1"/>
          </p:nvPr>
        </p:nvSpPr>
        <p:spPr>
          <a:xfrm>
            <a:off x="609600" y="1447800"/>
            <a:ext cx="6348413" cy="4594225"/>
          </a:xfrm>
        </p:spPr>
        <p:txBody>
          <a:bodyPr/>
          <a:lstStyle/>
          <a:p>
            <a:pPr marL="0" indent="0">
              <a:buNone/>
            </a:pPr>
            <a:r>
              <a:rPr lang="en-US" sz="1600" b="0" i="0" u="none" strike="noStrike" baseline="0" dirty="0">
                <a:solidFill>
                  <a:srgbClr val="000000"/>
                </a:solidFill>
                <a:latin typeface="Arial" panose="020B0604020202020204" pitchFamily="34" charset="0"/>
              </a:rPr>
              <a:t>The Becca Law (</a:t>
            </a:r>
            <a:r>
              <a:rPr lang="en-US" sz="1600" b="0" i="0" u="none" strike="noStrike" baseline="0" dirty="0">
                <a:solidFill>
                  <a:srgbClr val="0000FF"/>
                </a:solidFill>
                <a:latin typeface="Arial" panose="020B0604020202020204" pitchFamily="34" charset="0"/>
                <a:hlinkClick r:id="rId2"/>
              </a:rPr>
              <a:t>RCW 13.32A</a:t>
            </a:r>
            <a:r>
              <a:rPr lang="en-US" sz="1600" b="0" i="0" u="none" strike="noStrike" baseline="0" dirty="0">
                <a:solidFill>
                  <a:srgbClr val="000000"/>
                </a:solidFill>
                <a:latin typeface="Arial" panose="020B0604020202020204" pitchFamily="34" charset="0"/>
              </a:rPr>
              <a:t>) was enacted by the Washington State Legislature to: </a:t>
            </a:r>
          </a:p>
          <a:p>
            <a:r>
              <a:rPr lang="en-US" sz="1600" b="0" i="0" u="none" strike="noStrike" baseline="0" dirty="0">
                <a:solidFill>
                  <a:srgbClr val="000000"/>
                </a:solidFill>
                <a:latin typeface="Arial" panose="020B0604020202020204" pitchFamily="34" charset="0"/>
              </a:rPr>
              <a:t>Protect children who are endangering themselves</a:t>
            </a:r>
          </a:p>
          <a:p>
            <a:r>
              <a:rPr lang="en-US" sz="1600" b="0" i="0" u="none" strike="noStrike" baseline="0" dirty="0">
                <a:solidFill>
                  <a:srgbClr val="000000"/>
                </a:solidFill>
                <a:latin typeface="Arial" panose="020B0604020202020204" pitchFamily="34" charset="0"/>
              </a:rPr>
              <a:t>Keep families together through assessment and treatment services</a:t>
            </a:r>
          </a:p>
          <a:p>
            <a:r>
              <a:rPr lang="en-US" sz="1600" b="0" i="0" u="none" strike="noStrike" baseline="0" dirty="0">
                <a:solidFill>
                  <a:srgbClr val="000000"/>
                </a:solidFill>
                <a:latin typeface="Arial" panose="020B0604020202020204" pitchFamily="34" charset="0"/>
              </a:rPr>
              <a:t>Provide tools for schools, parents and Juvenile Court to keep children in school</a:t>
            </a:r>
          </a:p>
          <a:p>
            <a:r>
              <a:rPr lang="en-US" sz="1600" b="0" i="0" u="none" strike="noStrike" baseline="0" dirty="0">
                <a:solidFill>
                  <a:srgbClr val="000000"/>
                </a:solidFill>
                <a:latin typeface="Arial" panose="020B0604020202020204" pitchFamily="34" charset="0"/>
              </a:rPr>
              <a:t>Hold children and parents accountable to the order of the Court</a:t>
            </a:r>
          </a:p>
          <a:p>
            <a:pPr marL="0" indent="0">
              <a:buNone/>
            </a:pPr>
            <a:endParaRPr lang="en-US" sz="1600" b="0" i="0" u="none" strike="noStrike" baseline="0" dirty="0">
              <a:solidFill>
                <a:srgbClr val="000000"/>
              </a:solidFill>
              <a:latin typeface="Arial" panose="020B0604020202020204" pitchFamily="34" charset="0"/>
            </a:endParaRPr>
          </a:p>
          <a:p>
            <a:pPr marL="0" indent="0">
              <a:buNone/>
            </a:pPr>
            <a:r>
              <a:rPr lang="en-US" sz="1600" b="0" i="0" u="none" strike="noStrike" baseline="0" dirty="0">
                <a:solidFill>
                  <a:srgbClr val="000000"/>
                </a:solidFill>
                <a:latin typeface="Arial" panose="020B0604020202020204" pitchFamily="34" charset="0"/>
              </a:rPr>
              <a:t>Schools must file a truancy petition with Juvenile Court when a child has more than seven unexcused absences in a month or fifteen in a school year. The parent will be notified of the truancy petition unless the child is attending an approved private school or home-based instruction. </a:t>
            </a:r>
            <a:endParaRPr lang="en-US" sz="1600" dirty="0"/>
          </a:p>
        </p:txBody>
      </p:sp>
    </p:spTree>
    <p:extLst>
      <p:ext uri="{BB962C8B-B14F-4D97-AF65-F5344CB8AC3E}">
        <p14:creationId xmlns:p14="http://schemas.microsoft.com/office/powerpoint/2010/main" val="267241827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6D2D-5D62-EC51-E017-87E0A8BEFFB7}"/>
              </a:ext>
            </a:extLst>
          </p:cNvPr>
          <p:cNvSpPr>
            <a:spLocks noGrp="1"/>
          </p:cNvSpPr>
          <p:nvPr>
            <p:ph type="title"/>
          </p:nvPr>
        </p:nvSpPr>
        <p:spPr>
          <a:xfrm>
            <a:off x="609600" y="609600"/>
            <a:ext cx="6348413" cy="838200"/>
          </a:xfrm>
        </p:spPr>
        <p:txBody>
          <a:bodyPr/>
          <a:lstStyle/>
          <a:p>
            <a:r>
              <a:rPr lang="en-US" dirty="0"/>
              <a:t>The BECCA Law</a:t>
            </a:r>
          </a:p>
        </p:txBody>
      </p:sp>
      <p:sp>
        <p:nvSpPr>
          <p:cNvPr id="3" name="Content Placeholder 2">
            <a:extLst>
              <a:ext uri="{FF2B5EF4-FFF2-40B4-BE49-F238E27FC236}">
                <a16:creationId xmlns:a16="http://schemas.microsoft.com/office/drawing/2014/main" id="{747A5DD7-6EA2-911D-4312-C8A99AC54035}"/>
              </a:ext>
            </a:extLst>
          </p:cNvPr>
          <p:cNvSpPr>
            <a:spLocks noGrp="1"/>
          </p:cNvSpPr>
          <p:nvPr>
            <p:ph idx="1"/>
          </p:nvPr>
        </p:nvSpPr>
        <p:spPr>
          <a:xfrm>
            <a:off x="609600" y="1447800"/>
            <a:ext cx="6348413" cy="4594225"/>
          </a:xfrm>
        </p:spPr>
        <p:txBody>
          <a:bodyPr/>
          <a:lstStyle/>
          <a:p>
            <a:pPr marL="0" indent="0">
              <a:buNone/>
            </a:pPr>
            <a:r>
              <a:rPr lang="en-US" sz="1800" b="0" i="0" u="none" strike="noStrike" baseline="0" dirty="0">
                <a:solidFill>
                  <a:srgbClr val="000000"/>
                </a:solidFill>
                <a:latin typeface="Arial" panose="020B0604020202020204" pitchFamily="34" charset="0"/>
              </a:rPr>
              <a:t>The law makes attendance compulsory for all children ages eight to eighteen unless the child: </a:t>
            </a:r>
          </a:p>
          <a:p>
            <a:r>
              <a:rPr lang="en-US" sz="1800" b="0" i="0" u="none" strike="noStrike" baseline="0" dirty="0">
                <a:solidFill>
                  <a:srgbClr val="000000"/>
                </a:solidFill>
                <a:latin typeface="Arial" panose="020B0604020202020204" pitchFamily="34" charset="0"/>
              </a:rPr>
              <a:t>Is sixteen and is engaged regularly/lawfully in a useful occupation and parent agrees that the child should not be required to attend school</a:t>
            </a:r>
          </a:p>
          <a:p>
            <a:r>
              <a:rPr lang="en-US" sz="1800" b="0" i="0" u="none" strike="noStrike" baseline="0" dirty="0">
                <a:solidFill>
                  <a:srgbClr val="000000"/>
                </a:solidFill>
                <a:latin typeface="Arial" panose="020B0604020202020204" pitchFamily="34" charset="0"/>
              </a:rPr>
              <a:t>Is emancipated</a:t>
            </a:r>
          </a:p>
          <a:p>
            <a:r>
              <a:rPr lang="en-US" sz="1800" b="0" i="0" u="none" strike="noStrike" baseline="0" dirty="0">
                <a:solidFill>
                  <a:srgbClr val="000000"/>
                </a:solidFill>
                <a:latin typeface="Arial" panose="020B0604020202020204" pitchFamily="34" charset="0"/>
              </a:rPr>
              <a:t>Has met graduation requirements</a:t>
            </a:r>
          </a:p>
          <a:p>
            <a:r>
              <a:rPr lang="en-US" sz="1800" b="0" i="0" u="none" strike="noStrike" baseline="0" dirty="0">
                <a:solidFill>
                  <a:srgbClr val="000000"/>
                </a:solidFill>
                <a:latin typeface="Arial" panose="020B0604020202020204" pitchFamily="34" charset="0"/>
              </a:rPr>
              <a:t>Has received a certificate of educational competence</a:t>
            </a:r>
          </a:p>
          <a:p>
            <a:r>
              <a:rPr lang="en-US" sz="1800" b="0" i="0" u="none" strike="noStrike" baseline="0" dirty="0">
                <a:solidFill>
                  <a:srgbClr val="000000"/>
                </a:solidFill>
                <a:latin typeface="Arial" panose="020B0604020202020204" pitchFamily="34" charset="0"/>
              </a:rPr>
              <a:t>Is receiving home-based instruction.</a:t>
            </a:r>
          </a:p>
          <a:p>
            <a:pPr marL="0" indent="0">
              <a:buNone/>
            </a:pPr>
            <a:endParaRPr lang="en-US" sz="1600" dirty="0"/>
          </a:p>
        </p:txBody>
      </p:sp>
    </p:spTree>
    <p:extLst>
      <p:ext uri="{BB962C8B-B14F-4D97-AF65-F5344CB8AC3E}">
        <p14:creationId xmlns:p14="http://schemas.microsoft.com/office/powerpoint/2010/main" val="243453746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1C543B7-1937-490B-82F1-A21977C375CF}"/>
              </a:ext>
            </a:extLst>
          </p:cNvPr>
          <p:cNvSpPr>
            <a:spLocks noGrp="1"/>
          </p:cNvSpPr>
          <p:nvPr>
            <p:ph type="title"/>
          </p:nvPr>
        </p:nvSpPr>
        <p:spPr>
          <a:xfrm>
            <a:off x="152400" y="457200"/>
            <a:ext cx="7216775" cy="6149975"/>
          </a:xfrm>
        </p:spPr>
        <p:txBody>
          <a:bodyPr/>
          <a:lstStyle/>
          <a:p>
            <a:pPr algn="ctr" eaLnBrk="1" hangingPunct="1">
              <a:defRPr/>
            </a:pPr>
            <a:r>
              <a:rPr lang="en-US" altLang="en-US" sz="4800" b="1" u="sng" dirty="0">
                <a:effectLst>
                  <a:outerShdw blurRad="38100" dist="38100" dir="2700000" algn="tl">
                    <a:srgbClr val="000000">
                      <a:alpha val="43137"/>
                    </a:srgbClr>
                  </a:outerShdw>
                </a:effectLst>
              </a:rPr>
              <a:t>Secretarial Substitute What to Expect </a:t>
            </a:r>
            <a:br>
              <a:rPr lang="en-US" altLang="en-US" sz="3300" dirty="0"/>
            </a:br>
            <a:br>
              <a:rPr lang="en-US" altLang="en-US" sz="3300" i="1" dirty="0">
                <a:latin typeface="+mn-lt"/>
              </a:rPr>
            </a:br>
            <a:br>
              <a:rPr lang="en-US" dirty="0">
                <a:solidFill>
                  <a:schemeClr val="tx1">
                    <a:lumMod val="75000"/>
                    <a:lumOff val="25000"/>
                  </a:schemeClr>
                </a:solidFill>
                <a:highlight>
                  <a:srgbClr val="FFFF00"/>
                </a:highlight>
                <a:latin typeface="Rockwell Light" panose="02040303020102020203" pitchFamily="18" charset="0"/>
              </a:rPr>
            </a:br>
            <a:br>
              <a:rPr lang="en-US" altLang="en-US" sz="3300" dirty="0">
                <a:highlight>
                  <a:srgbClr val="FFFF00"/>
                </a:highlight>
              </a:rPr>
            </a:br>
            <a:br>
              <a:rPr lang="en-US" altLang="en-US" sz="3300" dirty="0"/>
            </a:br>
            <a:br>
              <a:rPr lang="en-US" altLang="en-US" sz="3300" dirty="0"/>
            </a:br>
            <a:br>
              <a:rPr lang="en-US" altLang="en-US" sz="3300" dirty="0"/>
            </a:br>
            <a:endParaRPr lang="en-US" altLang="en-US" sz="2800" i="1" dirty="0">
              <a:solidFill>
                <a:schemeClr val="tx1"/>
              </a:solidFill>
            </a:endParaRPr>
          </a:p>
        </p:txBody>
      </p:sp>
      <p:pic>
        <p:nvPicPr>
          <p:cNvPr id="41987" name="Picture 2">
            <a:extLst>
              <a:ext uri="{FF2B5EF4-FFF2-40B4-BE49-F238E27FC236}">
                <a16:creationId xmlns:a16="http://schemas.microsoft.com/office/drawing/2014/main" id="{1CD8CC3B-B5B3-4510-83A3-7A35EBA7270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787" y="2971800"/>
            <a:ext cx="60960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315EDE75-D041-4F98-A750-192A6541123C}"/>
              </a:ext>
            </a:extLst>
          </p:cNvPr>
          <p:cNvSpPr>
            <a:spLocks noGrp="1" noChangeArrowheads="1"/>
          </p:cNvSpPr>
          <p:nvPr>
            <p:ph idx="1"/>
          </p:nvPr>
        </p:nvSpPr>
        <p:spPr>
          <a:xfrm>
            <a:off x="381000" y="2133600"/>
            <a:ext cx="7010400" cy="4495800"/>
          </a:xfrm>
        </p:spPr>
        <p:txBody>
          <a:bodyPr rtlCol="0">
            <a:normAutofit/>
          </a:bodyPr>
          <a:lstStyle/>
          <a:p>
            <a:pPr eaLnBrk="1" fontAlgn="auto" hangingPunct="1">
              <a:spcAft>
                <a:spcPts val="0"/>
              </a:spcAft>
              <a:buFont typeface="Wingdings 3" panose="05040102010807070707" pitchFamily="18" charset="2"/>
              <a:buChar char="u"/>
              <a:defRPr/>
            </a:pPr>
            <a:r>
              <a:rPr lang="en-US" altLang="en-US" sz="2200" dirty="0">
                <a:solidFill>
                  <a:schemeClr val="tx1">
                    <a:lumMod val="75000"/>
                    <a:lumOff val="25000"/>
                  </a:schemeClr>
                </a:solidFill>
              </a:rPr>
              <a:t>Regular - </a:t>
            </a:r>
            <a:r>
              <a:rPr lang="en-US" altLang="en-US" sz="2400" dirty="0">
                <a:solidFill>
                  <a:schemeClr val="tx1">
                    <a:lumMod val="75000"/>
                    <a:lumOff val="25000"/>
                  </a:schemeClr>
                </a:solidFill>
              </a:rPr>
              <a:t>$18.35988 per hour </a:t>
            </a:r>
          </a:p>
          <a:p>
            <a:pPr marL="0" indent="0" eaLnBrk="1" fontAlgn="auto" hangingPunct="1">
              <a:spcAft>
                <a:spcPts val="0"/>
              </a:spcAft>
              <a:buNone/>
              <a:defRPr/>
            </a:pPr>
            <a:endParaRPr lang="en-US" altLang="en-US" sz="2400" dirty="0">
              <a:solidFill>
                <a:schemeClr val="tx1">
                  <a:lumMod val="75000"/>
                  <a:lumOff val="25000"/>
                </a:schemeClr>
              </a:solidFill>
            </a:endParaRPr>
          </a:p>
          <a:p>
            <a:pPr eaLnBrk="1" fontAlgn="auto" hangingPunct="1">
              <a:spcAft>
                <a:spcPts val="0"/>
              </a:spcAft>
              <a:buFont typeface="Wingdings 3" panose="05040102010807070707" pitchFamily="18" charset="2"/>
              <a:buChar char="u"/>
              <a:defRPr/>
            </a:pPr>
            <a:r>
              <a:rPr lang="en-US" altLang="en-US" sz="2400" dirty="0">
                <a:solidFill>
                  <a:schemeClr val="tx1">
                    <a:lumMod val="75000"/>
                    <a:lumOff val="25000"/>
                  </a:schemeClr>
                </a:solidFill>
              </a:rPr>
              <a:t>Most secretarial jobs are 5 to 8 hours per day </a:t>
            </a:r>
            <a:endParaRPr lang="en-US" altLang="en-US" sz="2200" dirty="0">
              <a:solidFill>
                <a:schemeClr val="tx1">
                  <a:lumMod val="75000"/>
                  <a:lumOff val="25000"/>
                </a:schemeClr>
              </a:solidFill>
            </a:endParaRPr>
          </a:p>
          <a:p>
            <a:pPr eaLnBrk="1" fontAlgn="auto" hangingPunct="1">
              <a:spcAft>
                <a:spcPts val="0"/>
              </a:spcAft>
              <a:buFont typeface="Wingdings 3" panose="05040102010807070707" pitchFamily="18" charset="2"/>
              <a:buChar char="u"/>
              <a:defRPr/>
            </a:pPr>
            <a:endParaRPr lang="en-US" altLang="en-US" sz="2200" dirty="0">
              <a:solidFill>
                <a:schemeClr val="tx1">
                  <a:lumMod val="75000"/>
                  <a:lumOff val="25000"/>
                </a:schemeClr>
              </a:solidFill>
            </a:endParaRPr>
          </a:p>
          <a:p>
            <a:pPr eaLnBrk="1" fontAlgn="auto" hangingPunct="1">
              <a:spcAft>
                <a:spcPts val="0"/>
              </a:spcAft>
              <a:buFont typeface="Wingdings 3" panose="05040102010807070707" pitchFamily="18" charset="2"/>
              <a:buChar char="u"/>
              <a:defRPr/>
            </a:pPr>
            <a:endParaRPr lang="en-US" altLang="en-US" sz="2400" dirty="0">
              <a:solidFill>
                <a:schemeClr val="tx1">
                  <a:lumMod val="75000"/>
                  <a:lumOff val="25000"/>
                </a:schemeClr>
              </a:solidFill>
            </a:endParaRPr>
          </a:p>
          <a:p>
            <a:pPr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marL="0" indent="0" eaLnBrk="1" fontAlgn="auto" hangingPunct="1">
              <a:spcAft>
                <a:spcPts val="0"/>
              </a:spcAft>
              <a:buFont typeface="Wingdings" panose="05000000000000000000" pitchFamily="2" charset="2"/>
              <a:buNone/>
              <a:defRPr/>
            </a:pPr>
            <a:endParaRPr lang="en-US" altLang="en-US" sz="2800" dirty="0">
              <a:solidFill>
                <a:schemeClr val="tx1">
                  <a:lumMod val="75000"/>
                  <a:lumOff val="25000"/>
                </a:schemeClr>
              </a:solidFill>
            </a:endParaRPr>
          </a:p>
          <a:p>
            <a:pPr marL="0" indent="0"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marL="0" indent="0" eaLnBrk="1" fontAlgn="auto" hangingPunct="1">
              <a:spcAft>
                <a:spcPts val="0"/>
              </a:spcAft>
              <a:buFont typeface="Wingdings" panose="05000000000000000000" pitchFamily="2" charset="2"/>
              <a:buNone/>
              <a:defRPr/>
            </a:pPr>
            <a:endParaRPr lang="en-US" altLang="en-US" sz="2800" dirty="0">
              <a:solidFill>
                <a:schemeClr val="tx1">
                  <a:lumMod val="75000"/>
                  <a:lumOff val="25000"/>
                </a:schemeClr>
              </a:solidFill>
            </a:endParaRPr>
          </a:p>
        </p:txBody>
      </p:sp>
      <p:sp>
        <p:nvSpPr>
          <p:cNvPr id="46083" name="Title 1">
            <a:extLst>
              <a:ext uri="{FF2B5EF4-FFF2-40B4-BE49-F238E27FC236}">
                <a16:creationId xmlns:a16="http://schemas.microsoft.com/office/drawing/2014/main" id="{E726716F-052B-4641-B29F-E36140371B3E}"/>
              </a:ext>
            </a:extLst>
          </p:cNvPr>
          <p:cNvSpPr>
            <a:spLocks noGrp="1"/>
          </p:cNvSpPr>
          <p:nvPr>
            <p:ph type="title"/>
          </p:nvPr>
        </p:nvSpPr>
        <p:spPr>
          <a:xfrm>
            <a:off x="0" y="228600"/>
            <a:ext cx="7162800" cy="990600"/>
          </a:xfrm>
        </p:spPr>
        <p:txBody>
          <a:bodyPr/>
          <a:lstStyle/>
          <a:p>
            <a:pPr algn="ctr" eaLnBrk="1" hangingPunct="1">
              <a:defRPr/>
            </a:pPr>
            <a:r>
              <a:rPr lang="en-US" altLang="en-US" sz="4500" b="1" u="sng" dirty="0">
                <a:effectLst>
                  <a:outerShdw blurRad="38100" dist="38100" dir="2700000" algn="tl">
                    <a:srgbClr val="000000">
                      <a:alpha val="43137"/>
                    </a:srgbClr>
                  </a:outerShdw>
                </a:effectLst>
              </a:rPr>
              <a:t>Secretarial Substitute Hourly Rates</a:t>
            </a:r>
            <a:br>
              <a:rPr lang="en-US" altLang="en-US" sz="4500" dirty="0"/>
            </a:br>
            <a:endParaRPr lang="en-US" altLang="en-US" sz="45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8E0A269B-17AC-4EDC-823B-E6C61E19E4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724400"/>
            <a:ext cx="44767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CD7A0723-2EB9-479C-8148-9C69E27394E9}"/>
              </a:ext>
            </a:extLst>
          </p:cNvPr>
          <p:cNvSpPr txBox="1">
            <a:spLocks/>
          </p:cNvSpPr>
          <p:nvPr/>
        </p:nvSpPr>
        <p:spPr>
          <a:xfrm>
            <a:off x="458730" y="1143000"/>
            <a:ext cx="7010400" cy="1905000"/>
          </a:xfrm>
          <a:prstGeom prst="rect">
            <a:avLst/>
          </a:prstGeom>
        </p:spPr>
        <p:txBody>
          <a:bodyPr>
            <a:norm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Clr>
                <a:srgbClr val="9933FF"/>
              </a:buClr>
              <a:buNone/>
            </a:pPr>
            <a:r>
              <a:rPr lang="en-US" dirty="0">
                <a:solidFill>
                  <a:schemeClr val="tx1"/>
                </a:solidFill>
                <a:latin typeface="Trebuchet MS" panose="020B0603020202020204" pitchFamily="34" charset="0"/>
              </a:rPr>
              <a:t>Every SPS student engages in joyful and challenging learning experiences throughout their educational journey that prepare them to become lifelong learners and graduate with the knowledge, skills, habits, agency, and community connections they need to pursue their passions and desired post-secondary opportunities.</a:t>
            </a:r>
          </a:p>
        </p:txBody>
      </p:sp>
      <p:sp>
        <p:nvSpPr>
          <p:cNvPr id="5" name="Title 3">
            <a:extLst>
              <a:ext uri="{FF2B5EF4-FFF2-40B4-BE49-F238E27FC236}">
                <a16:creationId xmlns:a16="http://schemas.microsoft.com/office/drawing/2014/main" id="{F6AFE2AB-2657-4931-9AB8-84765BC40A43}"/>
              </a:ext>
            </a:extLst>
          </p:cNvPr>
          <p:cNvSpPr txBox="1">
            <a:spLocks/>
          </p:cNvSpPr>
          <p:nvPr/>
        </p:nvSpPr>
        <p:spPr>
          <a:xfrm>
            <a:off x="460375" y="304800"/>
            <a:ext cx="6705600" cy="914400"/>
          </a:xfrm>
          <a:prstGeom prst="rect">
            <a:avLst/>
          </a:prstGeom>
        </p:spPr>
        <p:txBody>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defRPr/>
            </a:pPr>
            <a:r>
              <a:rPr lang="en-US" altLang="en-US" sz="4500" b="1" u="sng" dirty="0">
                <a:effectLst>
                  <a:outerShdw blurRad="38100" dist="38100" dir="2700000" algn="tl">
                    <a:srgbClr val="000000">
                      <a:alpha val="43137"/>
                    </a:srgbClr>
                  </a:outerShdw>
                </a:effectLst>
              </a:rPr>
              <a:t>OUR MISSION</a:t>
            </a:r>
            <a:endParaRPr lang="en-US" altLang="en-US" sz="5400" b="1" u="sng" dirty="0"/>
          </a:p>
        </p:txBody>
      </p:sp>
      <p:sp>
        <p:nvSpPr>
          <p:cNvPr id="3" name="TextBox 2">
            <a:extLst>
              <a:ext uri="{FF2B5EF4-FFF2-40B4-BE49-F238E27FC236}">
                <a16:creationId xmlns:a16="http://schemas.microsoft.com/office/drawing/2014/main" id="{E600DA6D-95D9-5B0F-4AEA-509F8C800BF0}"/>
              </a:ext>
            </a:extLst>
          </p:cNvPr>
          <p:cNvSpPr txBox="1"/>
          <p:nvPr/>
        </p:nvSpPr>
        <p:spPr>
          <a:xfrm>
            <a:off x="1520597" y="2889570"/>
            <a:ext cx="4585156" cy="784830"/>
          </a:xfrm>
          <a:prstGeom prst="rect">
            <a:avLst/>
          </a:prstGeom>
          <a:noFill/>
        </p:spPr>
        <p:txBody>
          <a:bodyPr wrap="square">
            <a:spAutoFit/>
          </a:bodyPr>
          <a:lstStyle/>
          <a:p>
            <a:pPr algn="ctr" eaLnBrk="1" hangingPunct="1">
              <a:defRPr/>
            </a:pPr>
            <a:r>
              <a:rPr lang="en-US" altLang="en-US" sz="4500" b="1" u="sng" dirty="0">
                <a:solidFill>
                  <a:schemeClr val="accent1"/>
                </a:solidFill>
                <a:effectLst>
                  <a:outerShdw blurRad="38100" dist="38100" dir="2700000" algn="tl">
                    <a:srgbClr val="000000">
                      <a:alpha val="43137"/>
                    </a:srgbClr>
                  </a:outerShdw>
                </a:effectLst>
                <a:latin typeface="+mj-lt"/>
                <a:ea typeface="+mj-ea"/>
                <a:cs typeface="+mj-cs"/>
              </a:rPr>
              <a:t>SPS PROMISE</a:t>
            </a:r>
          </a:p>
        </p:txBody>
      </p:sp>
      <p:sp>
        <p:nvSpPr>
          <p:cNvPr id="7" name="TextBox 6">
            <a:extLst>
              <a:ext uri="{FF2B5EF4-FFF2-40B4-BE49-F238E27FC236}">
                <a16:creationId xmlns:a16="http://schemas.microsoft.com/office/drawing/2014/main" id="{D69F2FCE-8DBD-BC56-4A1F-0E4BA6E78454}"/>
              </a:ext>
            </a:extLst>
          </p:cNvPr>
          <p:cNvSpPr txBox="1"/>
          <p:nvPr/>
        </p:nvSpPr>
        <p:spPr>
          <a:xfrm>
            <a:off x="1504699" y="3810001"/>
            <a:ext cx="4585156" cy="923330"/>
          </a:xfrm>
          <a:prstGeom prst="rect">
            <a:avLst/>
          </a:prstGeom>
          <a:noFill/>
        </p:spPr>
        <p:txBody>
          <a:bodyPr wrap="square">
            <a:spAutoFit/>
          </a:bodyPr>
          <a:lstStyle/>
          <a:p>
            <a:pPr marL="0" indent="0" algn="ctr">
              <a:buClr>
                <a:srgbClr val="9933FF"/>
              </a:buClr>
              <a:buNone/>
            </a:pPr>
            <a:r>
              <a:rPr lang="en-US" dirty="0">
                <a:solidFill>
                  <a:schemeClr val="tx1"/>
                </a:solidFill>
                <a:latin typeface="Trebuchet MS" panose="020B0603020202020204" pitchFamily="34" charset="0"/>
              </a:rPr>
              <a:t>Every SPS student </a:t>
            </a:r>
            <a:r>
              <a:rPr lang="en-US" sz="1800" dirty="0"/>
              <a:t>has a </a:t>
            </a:r>
            <a:r>
              <a:rPr lang="en-US" sz="1800" b="1" dirty="0">
                <a:solidFill>
                  <a:srgbClr val="1A2D4D"/>
                </a:solidFill>
              </a:rPr>
              <a:t>dream</a:t>
            </a:r>
            <a:r>
              <a:rPr lang="en-US" sz="1800" dirty="0"/>
              <a:t>, </a:t>
            </a:r>
            <a:r>
              <a:rPr lang="en-US" sz="1800" b="1" dirty="0">
                <a:solidFill>
                  <a:srgbClr val="1A2D4D"/>
                </a:solidFill>
              </a:rPr>
              <a:t>access</a:t>
            </a:r>
            <a:r>
              <a:rPr lang="en-US" sz="1800" dirty="0"/>
              <a:t>, and </a:t>
            </a:r>
            <a:r>
              <a:rPr lang="en-US" sz="1800" b="1" dirty="0">
                <a:solidFill>
                  <a:srgbClr val="1A2D4D"/>
                </a:solidFill>
              </a:rPr>
              <a:t>opportunity</a:t>
            </a:r>
            <a:r>
              <a:rPr lang="en-US" sz="1800" dirty="0"/>
              <a:t> for a happy and successful future.</a:t>
            </a:r>
            <a:endParaRPr lang="en-US" dirty="0">
              <a:solidFill>
                <a:schemeClr val="tx1"/>
              </a:solidFill>
              <a:latin typeface="Trebuchet MS" panose="020B060302020202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4F83-DA96-40A0-A526-1D8ECA4E11A0}"/>
              </a:ext>
            </a:extLst>
          </p:cNvPr>
          <p:cNvSpPr>
            <a:spLocks noGrp="1"/>
          </p:cNvSpPr>
          <p:nvPr>
            <p:ph type="title"/>
          </p:nvPr>
        </p:nvSpPr>
        <p:spPr>
          <a:xfrm>
            <a:off x="381000" y="304800"/>
            <a:ext cx="6348413" cy="1320800"/>
          </a:xfrm>
        </p:spPr>
        <p:txBody>
          <a:bodyPr/>
          <a:lstStyle/>
          <a:p>
            <a:pPr>
              <a:defRPr/>
            </a:pPr>
            <a:r>
              <a:rPr lang="en-US" sz="4800" b="1" u="sng" dirty="0">
                <a:effectLst>
                  <a:outerShdw blurRad="38100" dist="38100" dir="2700000" algn="tl">
                    <a:srgbClr val="000000">
                      <a:alpha val="43137"/>
                    </a:srgbClr>
                  </a:outerShdw>
                </a:effectLst>
              </a:rPr>
              <a:t>Payroll Information</a:t>
            </a:r>
          </a:p>
        </p:txBody>
      </p:sp>
      <p:sp>
        <p:nvSpPr>
          <p:cNvPr id="26627" name="Content Placeholder 2">
            <a:extLst>
              <a:ext uri="{FF2B5EF4-FFF2-40B4-BE49-F238E27FC236}">
                <a16:creationId xmlns:a16="http://schemas.microsoft.com/office/drawing/2014/main" id="{5B86CAF3-5C5C-49A4-A221-7AFB449A6822}"/>
              </a:ext>
            </a:extLst>
          </p:cNvPr>
          <p:cNvSpPr>
            <a:spLocks noGrp="1"/>
          </p:cNvSpPr>
          <p:nvPr>
            <p:ph idx="1"/>
          </p:nvPr>
        </p:nvSpPr>
        <p:spPr>
          <a:xfrm>
            <a:off x="404813" y="1317625"/>
            <a:ext cx="6934200" cy="5083175"/>
          </a:xfrm>
        </p:spPr>
        <p:txBody>
          <a:bodyPr/>
          <a:lstStyle/>
          <a:p>
            <a:r>
              <a:rPr lang="en-US" altLang="en-US" sz="2000"/>
              <a:t>Payday is the last working day of the Month.</a:t>
            </a:r>
          </a:p>
          <a:p>
            <a:r>
              <a:rPr lang="en-US" altLang="en-US" sz="2000"/>
              <a:t>The pay period begins on the 11</a:t>
            </a:r>
            <a:r>
              <a:rPr lang="en-US" altLang="en-US" sz="2000" baseline="30000"/>
              <a:t>th</a:t>
            </a:r>
            <a:r>
              <a:rPr lang="en-US" altLang="en-US" sz="2000"/>
              <a:t> and goes through the 10</a:t>
            </a:r>
            <a:r>
              <a:rPr lang="en-US" altLang="en-US" sz="2000" baseline="30000"/>
              <a:t>th</a:t>
            </a:r>
            <a:r>
              <a:rPr lang="en-US" altLang="en-US" sz="2000"/>
              <a:t> of the following month.</a:t>
            </a:r>
          </a:p>
          <a:p>
            <a:pPr lvl="1">
              <a:buFont typeface="Wingdings" panose="05000000000000000000" pitchFamily="2" charset="2"/>
              <a:buChar char="q"/>
            </a:pPr>
            <a:r>
              <a:rPr lang="en-US" altLang="en-US" sz="2000"/>
              <a:t>Ex: Your October paycheck will reflect hours worked from September 11</a:t>
            </a:r>
            <a:r>
              <a:rPr lang="en-US" altLang="en-US" sz="2000" baseline="30000"/>
              <a:t>th</a:t>
            </a:r>
            <a:r>
              <a:rPr lang="en-US" altLang="en-US" sz="2000"/>
              <a:t> through October 10</a:t>
            </a:r>
            <a:r>
              <a:rPr lang="en-US" altLang="en-US" sz="2000" baseline="30000"/>
              <a:t>th </a:t>
            </a:r>
            <a:r>
              <a:rPr lang="en-US" altLang="en-US" sz="2000"/>
              <a:t>.</a:t>
            </a:r>
          </a:p>
          <a:p>
            <a:r>
              <a:rPr lang="en-US" altLang="en-US" sz="2000"/>
              <a:t>If the 11</a:t>
            </a:r>
            <a:r>
              <a:rPr lang="en-US" altLang="en-US" sz="2000" baseline="30000"/>
              <a:t>th</a:t>
            </a:r>
            <a:r>
              <a:rPr lang="en-US" altLang="en-US" sz="2000"/>
              <a:t> falls on a weekend, the pay period does not start until the next working day. </a:t>
            </a:r>
          </a:p>
          <a:p>
            <a:r>
              <a:rPr lang="en-US" altLang="en-US" sz="2000"/>
              <a:t>Employees have the choice of receiving a pay card or direct deposit. </a:t>
            </a:r>
          </a:p>
          <a:p>
            <a:r>
              <a:rPr lang="en-US" altLang="en-US" sz="2000"/>
              <a:t>Any payroll questions can be directed to the Shelly Sines at:</a:t>
            </a:r>
          </a:p>
          <a:p>
            <a:pPr lvl="1">
              <a:buFont typeface="Wingdings" panose="05000000000000000000" pitchFamily="2" charset="2"/>
              <a:buChar char="q"/>
            </a:pPr>
            <a:r>
              <a:rPr lang="en-US" altLang="en-US" sz="1800"/>
              <a:t>Phone – 509 354-7230</a:t>
            </a:r>
          </a:p>
          <a:p>
            <a:pPr lvl="1">
              <a:buFont typeface="Wingdings" panose="05000000000000000000" pitchFamily="2" charset="2"/>
              <a:buChar char="q"/>
            </a:pPr>
            <a:r>
              <a:rPr lang="en-US" altLang="en-US" sz="1800"/>
              <a:t>Email – michellsi@spokaneschools.org</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A7B4E16-6290-40C0-89F3-2365664B0CA9}"/>
              </a:ext>
            </a:extLst>
          </p:cNvPr>
          <p:cNvSpPr>
            <a:spLocks noGrp="1"/>
          </p:cNvSpPr>
          <p:nvPr>
            <p:ph type="title"/>
          </p:nvPr>
        </p:nvSpPr>
        <p:spPr>
          <a:xfrm>
            <a:off x="457200" y="152400"/>
            <a:ext cx="6348413" cy="1320800"/>
          </a:xfrm>
        </p:spPr>
        <p:txBody>
          <a:bodyPr/>
          <a:lstStyle/>
          <a:p>
            <a:pPr>
              <a:defRPr/>
            </a:pPr>
            <a:r>
              <a:rPr lang="en-US" altLang="en-US" sz="5400" b="1" u="sng" dirty="0">
                <a:effectLst>
                  <a:outerShdw blurRad="38100" dist="38100" dir="2700000" algn="tl">
                    <a:srgbClr val="000000">
                      <a:alpha val="43137"/>
                    </a:srgbClr>
                  </a:outerShdw>
                </a:effectLst>
              </a:rPr>
              <a:t>I-1433</a:t>
            </a:r>
          </a:p>
        </p:txBody>
      </p:sp>
      <p:sp>
        <p:nvSpPr>
          <p:cNvPr id="28675" name="Content Placeholder 2">
            <a:extLst>
              <a:ext uri="{FF2B5EF4-FFF2-40B4-BE49-F238E27FC236}">
                <a16:creationId xmlns:a16="http://schemas.microsoft.com/office/drawing/2014/main" id="{956D7DD5-9144-4256-8519-52AA8EE2266D}"/>
              </a:ext>
            </a:extLst>
          </p:cNvPr>
          <p:cNvSpPr>
            <a:spLocks noGrp="1"/>
          </p:cNvSpPr>
          <p:nvPr>
            <p:ph idx="1"/>
          </p:nvPr>
        </p:nvSpPr>
        <p:spPr>
          <a:xfrm>
            <a:off x="457200" y="1295400"/>
            <a:ext cx="6934200" cy="4483100"/>
          </a:xfrm>
        </p:spPr>
        <p:txBody>
          <a:bodyPr/>
          <a:lstStyle/>
          <a:p>
            <a:r>
              <a:rPr lang="en-US" altLang="en-US" sz="2000">
                <a:sym typeface="Wingdings" panose="05000000000000000000" pitchFamily="2" charset="2"/>
              </a:rPr>
              <a:t>You accumulate one hour of sick leave for every 40 hours worked. </a:t>
            </a:r>
          </a:p>
          <a:p>
            <a:r>
              <a:rPr lang="en-US" altLang="en-US" sz="2000">
                <a:sym typeface="Wingdings" panose="05000000000000000000" pitchFamily="2" charset="2"/>
              </a:rPr>
              <a:t>Your balance is listed on your paystub in Employee Online. </a:t>
            </a:r>
          </a:p>
          <a:p>
            <a:r>
              <a:rPr lang="en-US" altLang="en-US" sz="2000"/>
              <a:t>When is it appropriate to use Sick Leave?</a:t>
            </a:r>
          </a:p>
          <a:p>
            <a:pPr lvl="1">
              <a:buFont typeface="Wingdings" panose="05000000000000000000" pitchFamily="2" charset="2"/>
              <a:buChar char="q"/>
            </a:pPr>
            <a:r>
              <a:rPr lang="en-US" altLang="en-US" sz="2000"/>
              <a:t>You (the employee) are sick.</a:t>
            </a:r>
          </a:p>
          <a:p>
            <a:pPr lvl="1">
              <a:buFont typeface="Wingdings" panose="05000000000000000000" pitchFamily="2" charset="2"/>
              <a:buChar char="q"/>
            </a:pPr>
            <a:r>
              <a:rPr lang="en-US" altLang="en-US" sz="2000"/>
              <a:t>Someone in your immediate family is sick and needs your care.</a:t>
            </a:r>
          </a:p>
          <a:p>
            <a:r>
              <a:rPr lang="en-US" altLang="en-US" sz="2000"/>
              <a:t>To access your sick leave, you must fill out an exception form and turn it into Shelly Sines. </a:t>
            </a:r>
          </a:p>
          <a:p>
            <a:pPr lvl="1">
              <a:buFont typeface="Wingdings" panose="05000000000000000000" pitchFamily="2" charset="2"/>
              <a:buChar char="q"/>
            </a:pPr>
            <a:r>
              <a:rPr lang="en-US" altLang="en-US" sz="2000" b="1"/>
              <a:t>Spokaneschools.org/staff </a:t>
            </a:r>
            <a:r>
              <a:rPr lang="en-US" altLang="en-US" sz="2000" b="1">
                <a:sym typeface="Wingdings" panose="05000000000000000000" pitchFamily="2" charset="2"/>
              </a:rPr>
              <a:t> - Forms&gt; Payroll &gt; Exception Hours Timesheets &gt; General</a:t>
            </a:r>
          </a:p>
          <a:p>
            <a:endParaRPr lang="en-US" altLang="en-US">
              <a:sym typeface="Wingdings" panose="05000000000000000000" pitchFamily="2" charset="2"/>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5CD38EE-9AA8-4CEB-B7EB-5356EA6E24D9}"/>
              </a:ext>
            </a:extLst>
          </p:cNvPr>
          <p:cNvSpPr>
            <a:spLocks noGrp="1"/>
          </p:cNvSpPr>
          <p:nvPr>
            <p:ph type="title"/>
          </p:nvPr>
        </p:nvSpPr>
        <p:spPr>
          <a:xfrm>
            <a:off x="381000" y="0"/>
            <a:ext cx="6348413" cy="990600"/>
          </a:xfrm>
        </p:spPr>
        <p:txBody>
          <a:bodyPr/>
          <a:lstStyle/>
          <a:p>
            <a:pPr>
              <a:defRPr/>
            </a:pPr>
            <a:r>
              <a:rPr lang="en-US" altLang="en-US" sz="5400" b="1" u="sng" dirty="0">
                <a:effectLst>
                  <a:outerShdw blurRad="38100" dist="38100" dir="2700000" algn="tl">
                    <a:srgbClr val="000000">
                      <a:alpha val="43137"/>
                    </a:srgbClr>
                  </a:outerShdw>
                </a:effectLst>
              </a:rPr>
              <a:t>Technology </a:t>
            </a:r>
          </a:p>
        </p:txBody>
      </p:sp>
      <p:sp>
        <p:nvSpPr>
          <p:cNvPr id="31747" name="Content Placeholder 2">
            <a:extLst>
              <a:ext uri="{FF2B5EF4-FFF2-40B4-BE49-F238E27FC236}">
                <a16:creationId xmlns:a16="http://schemas.microsoft.com/office/drawing/2014/main" id="{7FB5D539-24CF-4582-82B5-F24B17CC30AA}"/>
              </a:ext>
            </a:extLst>
          </p:cNvPr>
          <p:cNvSpPr>
            <a:spLocks noGrp="1"/>
          </p:cNvSpPr>
          <p:nvPr>
            <p:ph idx="1"/>
          </p:nvPr>
        </p:nvSpPr>
        <p:spPr>
          <a:xfrm>
            <a:off x="381000" y="990600"/>
            <a:ext cx="6400800" cy="5318125"/>
          </a:xfrm>
        </p:spPr>
        <p:txBody>
          <a:bodyPr/>
          <a:lstStyle/>
          <a:p>
            <a:pPr lvl="1"/>
            <a:r>
              <a:rPr lang="en-US" altLang="en-US" sz="1500" b="1" dirty="0"/>
              <a:t>FRONTLINE (formerly AESOP)</a:t>
            </a:r>
          </a:p>
          <a:p>
            <a:pPr lvl="2">
              <a:buFont typeface="Wingdings" panose="05000000000000000000" pitchFamily="2" charset="2"/>
              <a:buChar char="q"/>
            </a:pPr>
            <a:r>
              <a:rPr lang="en-US" altLang="en-US" sz="1500" dirty="0"/>
              <a:t>This is used to accept jobs and record hours worked. </a:t>
            </a:r>
          </a:p>
          <a:p>
            <a:pPr lvl="3">
              <a:buFont typeface="Wingdings 3" panose="05040102010807070707" pitchFamily="18" charset="2"/>
              <a:buChar char="u"/>
            </a:pPr>
            <a:r>
              <a:rPr lang="en-US" altLang="en-US" sz="1500" dirty="0"/>
              <a:t>Email -  </a:t>
            </a:r>
            <a:r>
              <a:rPr lang="en-US" altLang="en-US" sz="1500" dirty="0">
                <a:solidFill>
                  <a:schemeClr val="tx1"/>
                </a:solidFill>
                <a:hlinkClick r:id="rId2"/>
              </a:rPr>
              <a:t>subdesk@spokaneschools.org</a:t>
            </a:r>
            <a:r>
              <a:rPr lang="en-US" altLang="en-US" sz="1500" dirty="0">
                <a:solidFill>
                  <a:schemeClr val="tx1"/>
                </a:solidFill>
              </a:rPr>
              <a:t> </a:t>
            </a:r>
            <a:endParaRPr lang="en-US" altLang="en-US" sz="1500" dirty="0"/>
          </a:p>
          <a:p>
            <a:pPr lvl="3">
              <a:buFont typeface="Wingdings 3" panose="05040102010807070707" pitchFamily="18" charset="2"/>
              <a:buChar char="u"/>
            </a:pPr>
            <a:r>
              <a:rPr lang="en-US" altLang="en-US" sz="1500" dirty="0"/>
              <a:t>Call - (509) 354-7343</a:t>
            </a:r>
          </a:p>
          <a:p>
            <a:pPr lvl="1"/>
            <a:r>
              <a:rPr lang="en-US" altLang="en-US" sz="1500" b="1" dirty="0"/>
              <a:t>District E-mail </a:t>
            </a:r>
          </a:p>
          <a:p>
            <a:pPr lvl="2">
              <a:buFont typeface="Wingdings" panose="05000000000000000000" pitchFamily="2" charset="2"/>
              <a:buChar char="q"/>
            </a:pPr>
            <a:r>
              <a:rPr lang="en-US" altLang="en-US" sz="1500" dirty="0"/>
              <a:t>Email is public record and is subject to review by court order, or public disclosure request:</a:t>
            </a:r>
          </a:p>
          <a:p>
            <a:pPr lvl="3"/>
            <a:r>
              <a:rPr lang="en-US" altLang="en-US" sz="1500" dirty="0"/>
              <a:t>Do not use personal email for district/work related communication and do not use work email for personal use.</a:t>
            </a:r>
          </a:p>
          <a:p>
            <a:pPr lvl="2">
              <a:buFont typeface="Wingdings" panose="05000000000000000000" pitchFamily="2" charset="2"/>
              <a:buChar char="q"/>
            </a:pPr>
            <a:r>
              <a:rPr lang="en-US" altLang="en-US" sz="1500" dirty="0"/>
              <a:t>Call Tech Services at 354-7600 for assistance.</a:t>
            </a:r>
          </a:p>
          <a:p>
            <a:pPr lvl="1"/>
            <a:r>
              <a:rPr lang="en-US" altLang="en-US" sz="1500" b="1" dirty="0"/>
              <a:t>Employee Online (EO)</a:t>
            </a:r>
          </a:p>
          <a:p>
            <a:pPr lvl="2">
              <a:buFont typeface="Wingdings" panose="05000000000000000000" pitchFamily="2" charset="2"/>
              <a:buChar char="q"/>
            </a:pPr>
            <a:r>
              <a:rPr lang="en-US" altLang="en-US" sz="1500" dirty="0"/>
              <a:t>This our payroll server.</a:t>
            </a:r>
          </a:p>
          <a:p>
            <a:pPr lvl="2">
              <a:buFont typeface="Wingdings" panose="05000000000000000000" pitchFamily="2" charset="2"/>
              <a:buChar char="q"/>
            </a:pPr>
            <a:r>
              <a:rPr lang="en-US" altLang="en-US" sz="1500" dirty="0"/>
              <a:t>Access EO through the SPS Website.</a:t>
            </a:r>
          </a:p>
          <a:p>
            <a:pPr lvl="2">
              <a:buFont typeface="Wingdings" panose="05000000000000000000" pitchFamily="2" charset="2"/>
              <a:buChar char="q"/>
            </a:pPr>
            <a:r>
              <a:rPr lang="en-US" altLang="en-US" sz="1500" dirty="0"/>
              <a:t>Your annual Letter of Assurance (LOA) will be sent to your Employee Online account.</a:t>
            </a:r>
          </a:p>
          <a:p>
            <a:endParaRPr lang="en-US" altLang="en-US" dirty="0"/>
          </a:p>
        </p:txBody>
      </p:sp>
      <p:pic>
        <p:nvPicPr>
          <p:cNvPr id="3" name="Picture 2">
            <a:hlinkClick r:id="rId3"/>
            <a:extLst>
              <a:ext uri="{FF2B5EF4-FFF2-40B4-BE49-F238E27FC236}">
                <a16:creationId xmlns:a16="http://schemas.microsoft.com/office/drawing/2014/main" id="{1C98DDF8-EF98-46BC-AABB-6DB7605F0835}"/>
              </a:ext>
            </a:extLst>
          </p:cNvPr>
          <p:cNvPicPr>
            <a:picLocks noChangeAspect="1"/>
          </p:cNvPicPr>
          <p:nvPr/>
        </p:nvPicPr>
        <p:blipFill>
          <a:blip r:embed="rId4"/>
          <a:stretch>
            <a:fillRect/>
          </a:stretch>
        </p:blipFill>
        <p:spPr>
          <a:xfrm>
            <a:off x="7010400" y="990600"/>
            <a:ext cx="1265030" cy="1104996"/>
          </a:xfrm>
          <a:prstGeom prst="rect">
            <a:avLst/>
          </a:prstGeom>
        </p:spPr>
      </p:pic>
      <p:pic>
        <p:nvPicPr>
          <p:cNvPr id="5" name="Picture 4">
            <a:hlinkClick r:id="rId5"/>
            <a:extLst>
              <a:ext uri="{FF2B5EF4-FFF2-40B4-BE49-F238E27FC236}">
                <a16:creationId xmlns:a16="http://schemas.microsoft.com/office/drawing/2014/main" id="{DF30D818-2FFE-41AA-B133-81AB72A1F486}"/>
              </a:ext>
            </a:extLst>
          </p:cNvPr>
          <p:cNvPicPr>
            <a:picLocks noChangeAspect="1"/>
          </p:cNvPicPr>
          <p:nvPr/>
        </p:nvPicPr>
        <p:blipFill>
          <a:blip r:embed="rId6"/>
          <a:stretch>
            <a:fillRect/>
          </a:stretch>
        </p:blipFill>
        <p:spPr>
          <a:xfrm>
            <a:off x="7010400" y="2819400"/>
            <a:ext cx="1143000" cy="1005927"/>
          </a:xfrm>
          <a:prstGeom prst="rect">
            <a:avLst/>
          </a:prstGeom>
        </p:spPr>
      </p:pic>
      <p:pic>
        <p:nvPicPr>
          <p:cNvPr id="7" name="Picture 6">
            <a:hlinkClick r:id="rId7"/>
            <a:extLst>
              <a:ext uri="{FF2B5EF4-FFF2-40B4-BE49-F238E27FC236}">
                <a16:creationId xmlns:a16="http://schemas.microsoft.com/office/drawing/2014/main" id="{E2C024EA-E6A6-4D9A-91C9-CF896055C56D}"/>
              </a:ext>
            </a:extLst>
          </p:cNvPr>
          <p:cNvPicPr>
            <a:picLocks noChangeAspect="1"/>
          </p:cNvPicPr>
          <p:nvPr/>
        </p:nvPicPr>
        <p:blipFill>
          <a:blip r:embed="rId8"/>
          <a:stretch>
            <a:fillRect/>
          </a:stretch>
        </p:blipFill>
        <p:spPr>
          <a:xfrm>
            <a:off x="7013689" y="4572000"/>
            <a:ext cx="1447925" cy="1051651"/>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descr="Graphical user interface, text, application&#10;&#10;Description automatically generated">
            <a:extLst>
              <a:ext uri="{FF2B5EF4-FFF2-40B4-BE49-F238E27FC236}">
                <a16:creationId xmlns:a16="http://schemas.microsoft.com/office/drawing/2014/main" id="{71EDE6C3-B73C-456D-8DF9-ED85C05D00B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8775" y="4116388"/>
            <a:ext cx="6727825" cy="2238375"/>
          </a:xfrm>
        </p:spPr>
      </p:pic>
      <p:sp>
        <p:nvSpPr>
          <p:cNvPr id="32770" name="Title 1">
            <a:extLst>
              <a:ext uri="{FF2B5EF4-FFF2-40B4-BE49-F238E27FC236}">
                <a16:creationId xmlns:a16="http://schemas.microsoft.com/office/drawing/2014/main" id="{C206E6EB-1981-4082-8AAF-55C7AB9DF653}"/>
              </a:ext>
            </a:extLst>
          </p:cNvPr>
          <p:cNvSpPr>
            <a:spLocks noGrp="1"/>
          </p:cNvSpPr>
          <p:nvPr>
            <p:ph type="title"/>
          </p:nvPr>
        </p:nvSpPr>
        <p:spPr>
          <a:xfrm>
            <a:off x="228600" y="266700"/>
            <a:ext cx="6858000" cy="762000"/>
          </a:xfrm>
        </p:spPr>
        <p:txBody>
          <a:bodyPr/>
          <a:lstStyle/>
          <a:p>
            <a:pPr eaLnBrk="1" hangingPunct="1">
              <a:defRPr/>
            </a:pPr>
            <a:r>
              <a:rPr lang="en-US" altLang="en-US" sz="4800" b="1" u="sng" dirty="0">
                <a:effectLst>
                  <a:outerShdw blurRad="38100" dist="38100" dir="2700000" algn="tl">
                    <a:srgbClr val="000000">
                      <a:alpha val="43137"/>
                    </a:srgbClr>
                  </a:outerShdw>
                </a:effectLst>
              </a:rPr>
              <a:t>Frontline Mobile App</a:t>
            </a:r>
          </a:p>
        </p:txBody>
      </p:sp>
      <p:sp>
        <p:nvSpPr>
          <p:cNvPr id="6" name="TextBox 5">
            <a:extLst>
              <a:ext uri="{FF2B5EF4-FFF2-40B4-BE49-F238E27FC236}">
                <a16:creationId xmlns:a16="http://schemas.microsoft.com/office/drawing/2014/main" id="{5B7CB357-63EE-4784-95A3-E5AA9B904461}"/>
              </a:ext>
            </a:extLst>
          </p:cNvPr>
          <p:cNvSpPr txBox="1"/>
          <p:nvPr/>
        </p:nvSpPr>
        <p:spPr>
          <a:xfrm>
            <a:off x="358775" y="1295400"/>
            <a:ext cx="8386763" cy="2554288"/>
          </a:xfrm>
          <a:prstGeom prst="rect">
            <a:avLst/>
          </a:prstGeom>
          <a:noFill/>
        </p:spPr>
        <p:txBody>
          <a:bodyPr>
            <a:spAutoFit/>
          </a:bodyPr>
          <a:lstStyle/>
          <a:p>
            <a:pPr marL="457200" indent="-457200" eaLnBrk="1" fontAlgn="auto" hangingPunct="1">
              <a:spcBef>
                <a:spcPts val="0"/>
              </a:spcBef>
              <a:spcAft>
                <a:spcPts val="0"/>
              </a:spcAft>
              <a:buClr>
                <a:schemeClr val="accent1"/>
              </a:buClr>
              <a:buFont typeface="Wingdings 3" panose="05040102010807070707" pitchFamily="18" charset="2"/>
              <a:buChar char="u"/>
              <a:defRPr/>
            </a:pPr>
            <a:r>
              <a:rPr lang="en-US" sz="2000" dirty="0">
                <a:latin typeface="+mn-lt"/>
              </a:rPr>
              <a:t>Download the Frontline Mobile App. </a:t>
            </a:r>
          </a:p>
          <a:p>
            <a:pPr marL="457200" indent="-457200" eaLnBrk="1" fontAlgn="auto" hangingPunct="1">
              <a:spcBef>
                <a:spcPts val="0"/>
              </a:spcBef>
              <a:spcAft>
                <a:spcPts val="0"/>
              </a:spcAft>
              <a:buClr>
                <a:schemeClr val="accent1"/>
              </a:buClr>
              <a:buFont typeface="Wingdings 3" panose="05040102010807070707" pitchFamily="18" charset="2"/>
              <a:buChar char="u"/>
              <a:defRPr/>
            </a:pPr>
            <a:endParaRPr lang="en-US" sz="2000" dirty="0">
              <a:latin typeface="+mn-lt"/>
            </a:endParaRPr>
          </a:p>
          <a:p>
            <a:pPr marL="457200" indent="-457200" eaLnBrk="1" fontAlgn="auto" hangingPunct="1">
              <a:spcBef>
                <a:spcPts val="0"/>
              </a:spcBef>
              <a:spcAft>
                <a:spcPts val="0"/>
              </a:spcAft>
              <a:buClr>
                <a:schemeClr val="accent1"/>
              </a:buClr>
              <a:buFont typeface="Wingdings 3" panose="05040102010807070707" pitchFamily="18" charset="2"/>
              <a:buChar char="u"/>
              <a:defRPr/>
            </a:pPr>
            <a:r>
              <a:rPr lang="en-US" sz="2000" dirty="0">
                <a:latin typeface="+mn-lt"/>
              </a:rPr>
              <a:t>It’s FREE to Spokane Public School Employees.</a:t>
            </a:r>
          </a:p>
          <a:p>
            <a:pPr marL="457200" indent="-457200" eaLnBrk="1" fontAlgn="auto" hangingPunct="1">
              <a:spcBef>
                <a:spcPts val="0"/>
              </a:spcBef>
              <a:spcAft>
                <a:spcPts val="0"/>
              </a:spcAft>
              <a:buClr>
                <a:schemeClr val="accent1"/>
              </a:buClr>
              <a:buFont typeface="Wingdings 3" panose="05040102010807070707" pitchFamily="18" charset="2"/>
              <a:buChar char="u"/>
              <a:defRPr/>
            </a:pPr>
            <a:endParaRPr lang="en-US" sz="2000" dirty="0">
              <a:latin typeface="+mn-lt"/>
            </a:endParaRPr>
          </a:p>
          <a:p>
            <a:pPr marL="457200" indent="-457200" eaLnBrk="1" fontAlgn="auto" hangingPunct="1">
              <a:spcBef>
                <a:spcPts val="0"/>
              </a:spcBef>
              <a:spcAft>
                <a:spcPts val="0"/>
              </a:spcAft>
              <a:buClr>
                <a:schemeClr val="accent1"/>
              </a:buClr>
              <a:buFont typeface="Wingdings 3" panose="05040102010807070707" pitchFamily="18" charset="2"/>
              <a:buChar char="u"/>
              <a:defRPr/>
            </a:pPr>
            <a:r>
              <a:rPr lang="en-US" sz="2000" dirty="0">
                <a:latin typeface="+mn-lt"/>
              </a:rPr>
              <a:t>You do not need a district code. </a:t>
            </a:r>
          </a:p>
          <a:p>
            <a:pPr marL="457200" indent="-457200" eaLnBrk="1" fontAlgn="auto" hangingPunct="1">
              <a:spcBef>
                <a:spcPts val="0"/>
              </a:spcBef>
              <a:spcAft>
                <a:spcPts val="0"/>
              </a:spcAft>
              <a:buClr>
                <a:schemeClr val="accent1"/>
              </a:buClr>
              <a:buFont typeface="Wingdings 3" panose="05040102010807070707" pitchFamily="18" charset="2"/>
              <a:buChar char="u"/>
              <a:defRPr/>
            </a:pPr>
            <a:endParaRPr lang="en-US" sz="2000" dirty="0">
              <a:latin typeface="+mn-lt"/>
            </a:endParaRPr>
          </a:p>
          <a:p>
            <a:pPr marL="457200" indent="-457200" eaLnBrk="1" fontAlgn="auto" hangingPunct="1">
              <a:spcBef>
                <a:spcPts val="0"/>
              </a:spcBef>
              <a:spcAft>
                <a:spcPts val="0"/>
              </a:spcAft>
              <a:buClr>
                <a:schemeClr val="accent1"/>
              </a:buClr>
              <a:buFont typeface="Wingdings 3" panose="05040102010807070707" pitchFamily="18" charset="2"/>
              <a:buChar char="u"/>
              <a:defRPr/>
            </a:pPr>
            <a:r>
              <a:rPr lang="en-US" sz="2000" dirty="0">
                <a:latin typeface="+mn-lt"/>
              </a:rPr>
              <a:t>You need to set up your account via the web before you can</a:t>
            </a:r>
          </a:p>
          <a:p>
            <a:pPr eaLnBrk="1" fontAlgn="auto" hangingPunct="1">
              <a:spcBef>
                <a:spcPts val="0"/>
              </a:spcBef>
              <a:spcAft>
                <a:spcPts val="0"/>
              </a:spcAft>
              <a:buClr>
                <a:schemeClr val="accent1"/>
              </a:buClr>
              <a:defRPr/>
            </a:pPr>
            <a:r>
              <a:rPr lang="en-US" sz="2000" dirty="0">
                <a:latin typeface="+mn-lt"/>
              </a:rPr>
              <a:t>	 set up the mobile app.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75099EF-0C2A-4E80-A765-AEF1FAAE13FE}"/>
              </a:ext>
            </a:extLst>
          </p:cNvPr>
          <p:cNvSpPr>
            <a:spLocks noGrp="1"/>
          </p:cNvSpPr>
          <p:nvPr>
            <p:ph type="title"/>
          </p:nvPr>
        </p:nvSpPr>
        <p:spPr>
          <a:xfrm>
            <a:off x="609600" y="228600"/>
            <a:ext cx="6348413" cy="762000"/>
          </a:xfrm>
        </p:spPr>
        <p:txBody>
          <a:bodyPr/>
          <a:lstStyle/>
          <a:p>
            <a:pPr eaLnBrk="1" hangingPunct="1">
              <a:defRPr/>
            </a:pPr>
            <a:r>
              <a:rPr lang="en-US" altLang="en-US" b="1" u="sng" dirty="0">
                <a:effectLst>
                  <a:outerShdw blurRad="38100" dist="38100" dir="2700000" algn="tl">
                    <a:srgbClr val="000000">
                      <a:alpha val="43137"/>
                    </a:srgbClr>
                  </a:outerShdw>
                </a:effectLst>
              </a:rPr>
              <a:t>Preparing for your Day</a:t>
            </a:r>
          </a:p>
        </p:txBody>
      </p:sp>
      <p:sp>
        <p:nvSpPr>
          <p:cNvPr id="3" name="Content Placeholder 2">
            <a:extLst>
              <a:ext uri="{FF2B5EF4-FFF2-40B4-BE49-F238E27FC236}">
                <a16:creationId xmlns:a16="http://schemas.microsoft.com/office/drawing/2014/main" id="{7CD8511A-4017-4718-916E-948538CBC8F3}"/>
              </a:ext>
            </a:extLst>
          </p:cNvPr>
          <p:cNvSpPr>
            <a:spLocks noGrp="1"/>
          </p:cNvSpPr>
          <p:nvPr>
            <p:ph idx="1"/>
          </p:nvPr>
        </p:nvSpPr>
        <p:spPr>
          <a:xfrm>
            <a:off x="457200" y="1389691"/>
            <a:ext cx="6172200" cy="5486400"/>
          </a:xfrm>
        </p:spPr>
        <p:txBody>
          <a:bodyPr rtlCol="0">
            <a:noAutofit/>
          </a:bodyPr>
          <a:lstStyle/>
          <a:p>
            <a:pPr eaLnBrk="1" fontAlgn="auto" hangingPunct="1">
              <a:spcAft>
                <a:spcPts val="0"/>
              </a:spcAft>
              <a:buFont typeface="Wingdings 3" charset="2"/>
              <a:buChar char=""/>
              <a:defRPr/>
            </a:pPr>
            <a:r>
              <a:rPr lang="en-US" altLang="en-US" sz="2400" dirty="0">
                <a:solidFill>
                  <a:schemeClr val="tx1">
                    <a:lumMod val="75000"/>
                    <a:lumOff val="25000"/>
                  </a:schemeClr>
                </a:solidFill>
              </a:rPr>
              <a:t>Know the start time of your assignment – double-check Frontline to ensure you are still assigned.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Know where you are going and pre-determine your route.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Dress appropriately</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Follow the instructions provided and ask questions when necessary.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Have a positive can-do attitude.</a:t>
            </a:r>
          </a:p>
          <a:p>
            <a:pPr eaLnBrk="1" fontAlgn="auto" hangingPunct="1">
              <a:spcAft>
                <a:spcPts val="0"/>
              </a:spcAft>
              <a:buFont typeface="Wingdings 3" charset="2"/>
              <a:buChar char=""/>
              <a:defRPr/>
            </a:pPr>
            <a:endParaRPr lang="en-US" altLang="en-US" sz="19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1900" dirty="0">
              <a:solidFill>
                <a:schemeClr val="tx1">
                  <a:lumMod val="75000"/>
                  <a:lumOff val="25000"/>
                </a:schemeClr>
              </a:solidFill>
            </a:endParaRPr>
          </a:p>
          <a:p>
            <a:pPr marL="0" indent="0" eaLnBrk="1" fontAlgn="auto" hangingPunct="1">
              <a:spcAft>
                <a:spcPts val="0"/>
              </a:spcAft>
              <a:buFont typeface="Wingdings 3" panose="05040102010807070707" pitchFamily="18" charset="2"/>
              <a:buNone/>
              <a:defRPr/>
            </a:pPr>
            <a:endParaRPr lang="en-US" altLang="en-US" sz="19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1900" dirty="0">
              <a:solidFill>
                <a:schemeClr val="tx1">
                  <a:lumMod val="75000"/>
                  <a:lumOff val="25000"/>
                </a:schemeClr>
              </a:solidFill>
            </a:endParaRPr>
          </a:p>
        </p:txBody>
      </p:sp>
      <p:pic>
        <p:nvPicPr>
          <p:cNvPr id="10242" name="Picture 2" descr="100+ Alarm Clock Pictures | Download Free Images on Unsplash">
            <a:extLst>
              <a:ext uri="{FF2B5EF4-FFF2-40B4-BE49-F238E27FC236}">
                <a16:creationId xmlns:a16="http://schemas.microsoft.com/office/drawing/2014/main" id="{E1279B99-3520-41E2-B209-927268D8E11E}"/>
              </a:ext>
            </a:extLst>
          </p:cNvPr>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4191000" y="1600200"/>
            <a:ext cx="7034930" cy="3960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350E8F16-7AB7-4716-95B4-CAEA404E89B5}"/>
              </a:ext>
            </a:extLst>
          </p:cNvPr>
          <p:cNvSpPr>
            <a:spLocks noGrp="1"/>
          </p:cNvSpPr>
          <p:nvPr>
            <p:ph idx="1"/>
          </p:nvPr>
        </p:nvSpPr>
        <p:spPr>
          <a:xfrm>
            <a:off x="3810000" y="1447800"/>
            <a:ext cx="4267200" cy="5181600"/>
          </a:xfrm>
        </p:spPr>
        <p:txBody>
          <a:bodyPr>
            <a:normAutofit fontScale="92500" lnSpcReduction="20000"/>
          </a:bodyPr>
          <a:lstStyle/>
          <a:p>
            <a:pPr marL="0" indent="0">
              <a:spcAft>
                <a:spcPts val="1200"/>
              </a:spcAft>
            </a:pPr>
            <a:r>
              <a:rPr lang="en-US" altLang="en-US" sz="1500" dirty="0"/>
              <a:t>High School 	8:00 AM – 2:30 PM </a:t>
            </a:r>
          </a:p>
          <a:p>
            <a:pPr marL="0" indent="0">
              <a:spcAft>
                <a:spcPts val="1200"/>
              </a:spcAft>
            </a:pPr>
            <a:r>
              <a:rPr lang="en-US" altLang="en-US" sz="1500" dirty="0"/>
              <a:t>Elementary	8:30 AM – 3:00 PM </a:t>
            </a:r>
          </a:p>
          <a:p>
            <a:pPr marL="0" indent="0">
              <a:spcAft>
                <a:spcPts val="1200"/>
              </a:spcAft>
            </a:pPr>
            <a:r>
              <a:rPr lang="en-US" altLang="en-US" sz="1500" dirty="0"/>
              <a:t>Middle School 	9:00 AM – 3:30 PM </a:t>
            </a:r>
          </a:p>
          <a:p>
            <a:pPr>
              <a:lnSpc>
                <a:spcPct val="90000"/>
              </a:lnSpc>
            </a:pPr>
            <a:endParaRPr lang="en-US" altLang="en-US" sz="1100" dirty="0"/>
          </a:p>
          <a:p>
            <a:pPr>
              <a:lnSpc>
                <a:spcPct val="90000"/>
              </a:lnSpc>
            </a:pPr>
            <a:endParaRPr lang="en-US" altLang="en-US" sz="1100" dirty="0"/>
          </a:p>
          <a:p>
            <a:pPr eaLnBrk="1" hangingPunct="1">
              <a:lnSpc>
                <a:spcPct val="90000"/>
              </a:lnSpc>
            </a:pPr>
            <a:r>
              <a:rPr lang="en-US" altLang="en-US" sz="1500" dirty="0"/>
              <a:t>Late start Mondays apply to students only!</a:t>
            </a:r>
          </a:p>
          <a:p>
            <a:pPr eaLnBrk="1" hangingPunct="1">
              <a:lnSpc>
                <a:spcPct val="90000"/>
              </a:lnSpc>
            </a:pPr>
            <a:r>
              <a:rPr lang="en-US" altLang="en-US" sz="1500" dirty="0"/>
              <a:t>Arriving early is always advantageous.  </a:t>
            </a:r>
          </a:p>
          <a:p>
            <a:pPr eaLnBrk="1" hangingPunct="1">
              <a:lnSpc>
                <a:spcPct val="90000"/>
              </a:lnSpc>
            </a:pPr>
            <a:r>
              <a:rPr lang="en-US" altLang="en-US" sz="1500" dirty="0"/>
              <a:t>Split assignments can be difficult. </a:t>
            </a:r>
          </a:p>
          <a:p>
            <a:pPr eaLnBrk="1" hangingPunct="1">
              <a:spcAft>
                <a:spcPts val="1200"/>
              </a:spcAft>
            </a:pPr>
            <a:r>
              <a:rPr lang="en-US" altLang="en-US" sz="1500" dirty="0"/>
              <a:t>Running Late?  Call to alert the Office         Manager or call the Sub Desk so we don’t worry about you!</a:t>
            </a:r>
            <a:endParaRPr lang="en-US" altLang="en-US" sz="1100" dirty="0"/>
          </a:p>
          <a:p>
            <a:pPr lvl="1" eaLnBrk="1" hangingPunct="1">
              <a:lnSpc>
                <a:spcPct val="90000"/>
              </a:lnSpc>
              <a:buFont typeface="Wingdings" panose="05000000000000000000" pitchFamily="2" charset="2"/>
              <a:buChar char="q"/>
            </a:pPr>
            <a:endParaRPr lang="en-US" altLang="en-US" sz="1100" dirty="0"/>
          </a:p>
          <a:p>
            <a:pPr marL="0" indent="0" algn="ctr">
              <a:lnSpc>
                <a:spcPct val="120000"/>
              </a:lnSpc>
              <a:buNone/>
            </a:pPr>
            <a:r>
              <a:rPr lang="en-US" altLang="en-US" sz="2200" b="1" dirty="0">
                <a:solidFill>
                  <a:srgbClr val="137F28"/>
                </a:solidFill>
                <a:effectLst>
                  <a:outerShdw blurRad="38100" dist="38100" dir="2700000" algn="tl">
                    <a:srgbClr val="000000">
                      <a:alpha val="43137"/>
                    </a:srgbClr>
                  </a:outerShdw>
                </a:effectLst>
              </a:rPr>
              <a:t>MAKE SURE YOU ARE AWARE OF LATE START DAYS </a:t>
            </a:r>
            <a:br>
              <a:rPr lang="en-US" altLang="en-US" sz="2200" b="1" dirty="0">
                <a:solidFill>
                  <a:srgbClr val="137F28"/>
                </a:solidFill>
                <a:effectLst>
                  <a:outerShdw blurRad="38100" dist="38100" dir="2700000" algn="tl">
                    <a:srgbClr val="000000">
                      <a:alpha val="43137"/>
                    </a:srgbClr>
                  </a:outerShdw>
                </a:effectLst>
              </a:rPr>
            </a:br>
            <a:r>
              <a:rPr lang="en-US" altLang="en-US" sz="2200" b="1" dirty="0">
                <a:solidFill>
                  <a:srgbClr val="137F28"/>
                </a:solidFill>
                <a:effectLst>
                  <a:outerShdw blurRad="38100" dist="38100" dir="2700000" algn="tl">
                    <a:srgbClr val="000000">
                      <a:alpha val="43137"/>
                    </a:srgbClr>
                  </a:outerShdw>
                </a:effectLst>
              </a:rPr>
              <a:t>AND OTHER ITEMS ON THE </a:t>
            </a:r>
            <a:br>
              <a:rPr lang="en-US" altLang="en-US" sz="2200" b="1" dirty="0">
                <a:solidFill>
                  <a:srgbClr val="137F28"/>
                </a:solidFill>
                <a:effectLst>
                  <a:outerShdw blurRad="38100" dist="38100" dir="2700000" algn="tl">
                    <a:srgbClr val="000000">
                      <a:alpha val="43137"/>
                    </a:srgbClr>
                  </a:outerShdw>
                </a:effectLst>
              </a:rPr>
            </a:br>
            <a:r>
              <a:rPr lang="en-US" altLang="en-US" sz="2200" b="1" dirty="0">
                <a:solidFill>
                  <a:srgbClr val="137F28"/>
                </a:solidFill>
                <a:effectLst>
                  <a:outerShdw blurRad="38100" dist="38100" dir="2700000" algn="tl">
                    <a:srgbClr val="000000">
                      <a:alpha val="43137"/>
                    </a:srgbClr>
                  </a:outerShdw>
                </a:effectLst>
              </a:rPr>
              <a:t>2022-23 SCHOOL CALENDAR.</a:t>
            </a:r>
          </a:p>
        </p:txBody>
      </p:sp>
      <p:pic>
        <p:nvPicPr>
          <p:cNvPr id="2054" name="Picture 6" descr="10 tips for going back to work after vacation - Nordic Life Science – the  leading Nordic life science news service">
            <a:extLst>
              <a:ext uri="{FF2B5EF4-FFF2-40B4-BE49-F238E27FC236}">
                <a16:creationId xmlns:a16="http://schemas.microsoft.com/office/drawing/2014/main" id="{015AE58F-FED6-4508-A1C1-84F411AC9E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700" r="31800"/>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E2FF61-5F57-4626-AFB6-62404765B563}"/>
              </a:ext>
            </a:extLst>
          </p:cNvPr>
          <p:cNvSpPr>
            <a:spLocks noGrp="1"/>
          </p:cNvSpPr>
          <p:nvPr>
            <p:ph type="title"/>
          </p:nvPr>
        </p:nvSpPr>
        <p:spPr>
          <a:xfrm>
            <a:off x="3920654" y="723899"/>
            <a:ext cx="4191000" cy="1447800"/>
          </a:xfrm>
        </p:spPr>
        <p:txBody>
          <a:bodyPr>
            <a:normAutofit/>
          </a:bodyPr>
          <a:lstStyle/>
          <a:p>
            <a:pPr>
              <a:lnSpc>
                <a:spcPct val="90000"/>
              </a:lnSpc>
              <a:defRPr/>
            </a:pPr>
            <a:r>
              <a:rPr lang="en-US" altLang="en-US" sz="3500" b="1" u="sng" dirty="0">
                <a:effectLst>
                  <a:outerShdw blurRad="38100" dist="38100" dir="2700000" algn="tl">
                    <a:srgbClr val="000000">
                      <a:alpha val="43137"/>
                    </a:srgbClr>
                  </a:outerShdw>
                </a:effectLst>
              </a:rPr>
              <a:t>Work Schedule</a:t>
            </a:r>
            <a:br>
              <a:rPr lang="en-US" altLang="en-US" sz="2500" dirty="0"/>
            </a:br>
            <a:endParaRPr lang="en-US" sz="2500"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2B01-646F-429D-B093-C7D11E2D7FE1}"/>
              </a:ext>
            </a:extLst>
          </p:cNvPr>
          <p:cNvSpPr>
            <a:spLocks noGrp="1"/>
          </p:cNvSpPr>
          <p:nvPr>
            <p:ph type="title"/>
          </p:nvPr>
        </p:nvSpPr>
        <p:spPr/>
        <p:txBody>
          <a:bodyPr/>
          <a:lstStyle/>
          <a:p>
            <a:r>
              <a:rPr lang="en-US" b="1" u="sng" dirty="0">
                <a:effectLst>
                  <a:outerShdw blurRad="38100" dist="38100" dir="2700000" algn="tl">
                    <a:srgbClr val="000000">
                      <a:alpha val="43137"/>
                    </a:srgbClr>
                  </a:outerShdw>
                </a:effectLst>
              </a:rPr>
              <a:t>PHONE SYSTEM</a:t>
            </a:r>
            <a:endParaRPr lang="en-US" dirty="0"/>
          </a:p>
        </p:txBody>
      </p:sp>
      <p:pic>
        <p:nvPicPr>
          <p:cNvPr id="5" name="Content Placeholder 4" descr="A picture containing electronics, black, different, lined&#10;&#10;Description automatically generated">
            <a:extLst>
              <a:ext uri="{FF2B5EF4-FFF2-40B4-BE49-F238E27FC236}">
                <a16:creationId xmlns:a16="http://schemas.microsoft.com/office/drawing/2014/main" id="{35F948DA-E4FB-4DD7-992C-B02FB76D87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699" y="1908734"/>
            <a:ext cx="5696818" cy="4769956"/>
          </a:xfrm>
        </p:spPr>
      </p:pic>
    </p:spTree>
    <p:extLst>
      <p:ext uri="{BB962C8B-B14F-4D97-AF65-F5344CB8AC3E}">
        <p14:creationId xmlns:p14="http://schemas.microsoft.com/office/powerpoint/2010/main" val="41086293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B124-844A-42EB-87B7-A15485A4F26F}"/>
              </a:ext>
            </a:extLst>
          </p:cNvPr>
          <p:cNvSpPr>
            <a:spLocks noGrp="1"/>
          </p:cNvSpPr>
          <p:nvPr>
            <p:ph type="title"/>
          </p:nvPr>
        </p:nvSpPr>
        <p:spPr>
          <a:xfrm>
            <a:off x="152400" y="152400"/>
            <a:ext cx="6348413" cy="838200"/>
          </a:xfrm>
        </p:spPr>
        <p:txBody>
          <a:bodyPr/>
          <a:lstStyle/>
          <a:p>
            <a:r>
              <a:rPr lang="en-US" b="1" u="sng" dirty="0">
                <a:effectLst>
                  <a:outerShdw blurRad="38100" dist="38100" dir="2700000" algn="tl">
                    <a:srgbClr val="000000">
                      <a:alpha val="43137"/>
                    </a:srgbClr>
                  </a:outerShdw>
                </a:effectLst>
              </a:rPr>
              <a:t>Phone System – How To</a:t>
            </a:r>
          </a:p>
        </p:txBody>
      </p:sp>
      <p:sp>
        <p:nvSpPr>
          <p:cNvPr id="3" name="Content Placeholder 2">
            <a:extLst>
              <a:ext uri="{FF2B5EF4-FFF2-40B4-BE49-F238E27FC236}">
                <a16:creationId xmlns:a16="http://schemas.microsoft.com/office/drawing/2014/main" id="{F3EEFE14-1FC1-439E-B07F-0CAB4805D7CD}"/>
              </a:ext>
            </a:extLst>
          </p:cNvPr>
          <p:cNvSpPr>
            <a:spLocks noGrp="1"/>
          </p:cNvSpPr>
          <p:nvPr>
            <p:ph idx="1"/>
          </p:nvPr>
        </p:nvSpPr>
        <p:spPr>
          <a:xfrm>
            <a:off x="228600" y="838200"/>
            <a:ext cx="7696200" cy="5867400"/>
          </a:xfrm>
        </p:spPr>
        <p:txBody>
          <a:bodyPr/>
          <a:lstStyle/>
          <a:p>
            <a:r>
              <a:rPr lang="en-US" sz="1400" dirty="0">
                <a:solidFill>
                  <a:schemeClr val="tx1"/>
                </a:solidFill>
              </a:rPr>
              <a:t>To Dial Out – Must dial 9 and then phone number.</a:t>
            </a:r>
          </a:p>
          <a:p>
            <a:pPr lvl="1">
              <a:buFont typeface="Wingdings" panose="05000000000000000000" pitchFamily="2" charset="2"/>
              <a:buChar char="q"/>
            </a:pPr>
            <a:r>
              <a:rPr lang="en-US" sz="1400" dirty="0">
                <a:solidFill>
                  <a:schemeClr val="tx1"/>
                </a:solidFill>
              </a:rPr>
              <a:t>Example – Phone number is (509) 354-7343.</a:t>
            </a:r>
          </a:p>
          <a:p>
            <a:pPr lvl="2"/>
            <a:r>
              <a:rPr lang="en-US" dirty="0">
                <a:solidFill>
                  <a:schemeClr val="tx1"/>
                </a:solidFill>
              </a:rPr>
              <a:t>Dial 9 509 354 7343</a:t>
            </a:r>
          </a:p>
          <a:p>
            <a:r>
              <a:rPr lang="en-US" sz="1400" dirty="0">
                <a:solidFill>
                  <a:schemeClr val="tx1"/>
                </a:solidFill>
              </a:rPr>
              <a:t>To Dial within District </a:t>
            </a:r>
          </a:p>
          <a:p>
            <a:pPr lvl="1">
              <a:buFont typeface="Wingdings" panose="05000000000000000000" pitchFamily="2" charset="2"/>
              <a:buChar char="q"/>
            </a:pPr>
            <a:r>
              <a:rPr lang="en-US" sz="1400" dirty="0">
                <a:solidFill>
                  <a:schemeClr val="tx1"/>
                </a:solidFill>
              </a:rPr>
              <a:t>You do not need to dial 9 first. </a:t>
            </a:r>
          </a:p>
          <a:p>
            <a:pPr lvl="1">
              <a:buFont typeface="Wingdings" panose="05000000000000000000" pitchFamily="2" charset="2"/>
              <a:buChar char="q"/>
            </a:pPr>
            <a:r>
              <a:rPr lang="en-US" sz="1400" dirty="0">
                <a:solidFill>
                  <a:schemeClr val="tx1"/>
                </a:solidFill>
              </a:rPr>
              <a:t> Just dial the last 4 digits of the number.  </a:t>
            </a:r>
          </a:p>
          <a:p>
            <a:pPr lvl="2">
              <a:buFont typeface="Wingdings" panose="05000000000000000000" pitchFamily="2" charset="2"/>
              <a:buChar char="q"/>
            </a:pPr>
            <a:r>
              <a:rPr lang="en-US" dirty="0">
                <a:solidFill>
                  <a:schemeClr val="tx1"/>
                </a:solidFill>
              </a:rPr>
              <a:t>Ex.  354-5980 – You only need to dial 5980. </a:t>
            </a:r>
          </a:p>
          <a:p>
            <a:r>
              <a:rPr lang="en-US" sz="1400" dirty="0">
                <a:solidFill>
                  <a:schemeClr val="tx1"/>
                </a:solidFill>
              </a:rPr>
              <a:t>How to Answer a phone call:</a:t>
            </a:r>
          </a:p>
          <a:p>
            <a:pPr lvl="1">
              <a:buFont typeface="Wingdings" panose="05000000000000000000" pitchFamily="2" charset="2"/>
              <a:buChar char="q"/>
            </a:pPr>
            <a:r>
              <a:rPr lang="en-US" sz="1400" dirty="0">
                <a:solidFill>
                  <a:schemeClr val="tx1"/>
                </a:solidFill>
              </a:rPr>
              <a:t>Ask the other secretaries how they prefer you answer the phone.  </a:t>
            </a:r>
          </a:p>
          <a:p>
            <a:pPr lvl="2"/>
            <a:r>
              <a:rPr lang="en-US" dirty="0">
                <a:solidFill>
                  <a:schemeClr val="tx1"/>
                </a:solidFill>
              </a:rPr>
              <a:t>Example - Good Morning, Francis Scott Elementary, this is . . . </a:t>
            </a:r>
          </a:p>
          <a:p>
            <a:pPr lvl="1">
              <a:buFont typeface="Wingdings" panose="05000000000000000000" pitchFamily="2" charset="2"/>
              <a:buChar char="q"/>
            </a:pPr>
            <a:r>
              <a:rPr lang="en-US" sz="1400" dirty="0">
                <a:solidFill>
                  <a:schemeClr val="tx1"/>
                </a:solidFill>
              </a:rPr>
              <a:t>If you do not know, do not guess! Take their name and number and tell them you will call them back. </a:t>
            </a:r>
          </a:p>
          <a:p>
            <a:pPr marL="0" indent="0">
              <a:buNone/>
            </a:pPr>
            <a:r>
              <a:rPr lang="en-US" sz="1400" dirty="0"/>
              <a:t>  </a:t>
            </a:r>
          </a:p>
        </p:txBody>
      </p:sp>
    </p:spTree>
    <p:extLst>
      <p:ext uri="{BB962C8B-B14F-4D97-AF65-F5344CB8AC3E}">
        <p14:creationId xmlns:p14="http://schemas.microsoft.com/office/powerpoint/2010/main" val="371644804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F020-D64E-42EB-B218-EED253DF3C37}"/>
              </a:ext>
            </a:extLst>
          </p:cNvPr>
          <p:cNvSpPr>
            <a:spLocks noGrp="1"/>
          </p:cNvSpPr>
          <p:nvPr>
            <p:ph type="title"/>
          </p:nvPr>
        </p:nvSpPr>
        <p:spPr>
          <a:xfrm>
            <a:off x="381000" y="434975"/>
            <a:ext cx="6348413" cy="762000"/>
          </a:xfrm>
        </p:spPr>
        <p:txBody>
          <a:bodyPr/>
          <a:lstStyle/>
          <a:p>
            <a:r>
              <a:rPr lang="en-US" b="1" dirty="0">
                <a:effectLst>
                  <a:outerShdw blurRad="38100" dist="38100" dir="2700000" algn="tl">
                    <a:srgbClr val="000000">
                      <a:alpha val="43137"/>
                    </a:srgbClr>
                  </a:outerShdw>
                </a:effectLst>
              </a:rPr>
              <a:t>How to Check Voicemail</a:t>
            </a:r>
          </a:p>
        </p:txBody>
      </p:sp>
      <p:sp>
        <p:nvSpPr>
          <p:cNvPr id="3" name="Content Placeholder 2">
            <a:extLst>
              <a:ext uri="{FF2B5EF4-FFF2-40B4-BE49-F238E27FC236}">
                <a16:creationId xmlns:a16="http://schemas.microsoft.com/office/drawing/2014/main" id="{069E98D9-814B-43E7-8AAB-48DCCE43F993}"/>
              </a:ext>
            </a:extLst>
          </p:cNvPr>
          <p:cNvSpPr>
            <a:spLocks noGrp="1"/>
          </p:cNvSpPr>
          <p:nvPr>
            <p:ph idx="1"/>
          </p:nvPr>
        </p:nvSpPr>
        <p:spPr>
          <a:xfrm>
            <a:off x="400318" y="1196975"/>
            <a:ext cx="6348413" cy="5432425"/>
          </a:xfrm>
        </p:spPr>
        <p:txBody>
          <a:bodyPr/>
          <a:lstStyle/>
          <a:p>
            <a:r>
              <a:rPr lang="en-US" dirty="0"/>
              <a:t>Push the Message Button and put in password and #.</a:t>
            </a:r>
          </a:p>
          <a:p>
            <a:r>
              <a:rPr lang="en-US" dirty="0"/>
              <a:t>Ask the Office Manager for the password. </a:t>
            </a:r>
          </a:p>
          <a:p>
            <a:pPr marL="0" indent="0">
              <a:buNone/>
            </a:pPr>
            <a:endParaRPr lang="en-US" dirty="0"/>
          </a:p>
          <a:p>
            <a:endParaRPr lang="en-US" dirty="0"/>
          </a:p>
        </p:txBody>
      </p:sp>
      <p:pic>
        <p:nvPicPr>
          <p:cNvPr id="5" name="Picture 4" descr="A picture containing electronics, black, different, lined&#10;&#10;Description automatically generated">
            <a:extLst>
              <a:ext uri="{FF2B5EF4-FFF2-40B4-BE49-F238E27FC236}">
                <a16:creationId xmlns:a16="http://schemas.microsoft.com/office/drawing/2014/main" id="{0046180C-5294-4EEC-B38A-AFD8AC1A4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438400"/>
            <a:ext cx="3440207" cy="2880491"/>
          </a:xfrm>
          <a:prstGeom prst="rect">
            <a:avLst/>
          </a:prstGeom>
        </p:spPr>
      </p:pic>
      <p:pic>
        <p:nvPicPr>
          <p:cNvPr id="7" name="Picture 6" descr="A picture containing text, electronics&#10;&#10;Description automatically generated">
            <a:extLst>
              <a:ext uri="{FF2B5EF4-FFF2-40B4-BE49-F238E27FC236}">
                <a16:creationId xmlns:a16="http://schemas.microsoft.com/office/drawing/2014/main" id="{79ED7674-EDCD-4D25-860D-9751858D8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93" y="2438400"/>
            <a:ext cx="2403120" cy="3142045"/>
          </a:xfrm>
          <a:prstGeom prst="rect">
            <a:avLst/>
          </a:prstGeom>
        </p:spPr>
      </p:pic>
      <p:sp>
        <p:nvSpPr>
          <p:cNvPr id="8" name="Flowchart: Connector 7">
            <a:extLst>
              <a:ext uri="{FF2B5EF4-FFF2-40B4-BE49-F238E27FC236}">
                <a16:creationId xmlns:a16="http://schemas.microsoft.com/office/drawing/2014/main" id="{9E79865D-FB30-4D27-9169-AA0B8DCE0A95}"/>
              </a:ext>
            </a:extLst>
          </p:cNvPr>
          <p:cNvSpPr/>
          <p:nvPr/>
        </p:nvSpPr>
        <p:spPr>
          <a:xfrm>
            <a:off x="4800600" y="3657600"/>
            <a:ext cx="762000" cy="914400"/>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228DDDD-26F9-49D3-BCA9-FBAD15427629}"/>
              </a:ext>
            </a:extLst>
          </p:cNvPr>
          <p:cNvCxnSpPr/>
          <p:nvPr/>
        </p:nvCxnSpPr>
        <p:spPr>
          <a:xfrm>
            <a:off x="1905000" y="4191000"/>
            <a:ext cx="2819400" cy="0"/>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76122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49F6-42BD-496C-A868-860B71ECDD32}"/>
              </a:ext>
            </a:extLst>
          </p:cNvPr>
          <p:cNvSpPr>
            <a:spLocks noGrp="1"/>
          </p:cNvSpPr>
          <p:nvPr>
            <p:ph type="title"/>
          </p:nvPr>
        </p:nvSpPr>
        <p:spPr>
          <a:xfrm>
            <a:off x="76200" y="285690"/>
            <a:ext cx="7467600" cy="581962"/>
          </a:xfrm>
        </p:spPr>
        <p:txBody>
          <a:bodyPr/>
          <a:lstStyle/>
          <a:p>
            <a:r>
              <a:rPr lang="en-US" sz="2800" u="sng" dirty="0">
                <a:effectLst>
                  <a:outerShdw blurRad="38100" dist="38100" dir="2700000" algn="tl">
                    <a:srgbClr val="000000">
                      <a:alpha val="43137"/>
                    </a:srgbClr>
                  </a:outerShdw>
                </a:effectLst>
              </a:rPr>
              <a:t>How to Put a Call on Hold &amp; Take off Hold</a:t>
            </a:r>
          </a:p>
        </p:txBody>
      </p:sp>
      <p:sp>
        <p:nvSpPr>
          <p:cNvPr id="3" name="Content Placeholder 2">
            <a:extLst>
              <a:ext uri="{FF2B5EF4-FFF2-40B4-BE49-F238E27FC236}">
                <a16:creationId xmlns:a16="http://schemas.microsoft.com/office/drawing/2014/main" id="{B6396EE6-BC7C-42E6-B2B2-48E21808AB60}"/>
              </a:ext>
            </a:extLst>
          </p:cNvPr>
          <p:cNvSpPr>
            <a:spLocks noGrp="1"/>
          </p:cNvSpPr>
          <p:nvPr>
            <p:ph sz="half" idx="1"/>
          </p:nvPr>
        </p:nvSpPr>
        <p:spPr>
          <a:xfrm>
            <a:off x="140371" y="1028975"/>
            <a:ext cx="3697709" cy="4927600"/>
          </a:xfrm>
        </p:spPr>
        <p:txBody>
          <a:bodyPr/>
          <a:lstStyle/>
          <a:p>
            <a:pPr marL="0" marR="0" lvl="0" indent="0" algn="ctr">
              <a:lnSpc>
                <a:spcPct val="107000"/>
              </a:lnSpc>
              <a:spcBef>
                <a:spcPts val="0"/>
              </a:spcBef>
              <a:spcAft>
                <a:spcPts val="0"/>
              </a:spcAft>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PUT CALL ON HOLD</a:t>
            </a:r>
          </a:p>
          <a:p>
            <a:pPr>
              <a:lnSpc>
                <a:spcPct val="107000"/>
              </a:lnSpc>
              <a:spcBef>
                <a:spcPts val="0"/>
              </a:spcBef>
              <a:spcAft>
                <a:spcPts val="800"/>
              </a:spcAft>
              <a:buFont typeface="Wingdings 3" panose="05040102010807070707" pitchFamily="18" charset="2"/>
              <a:buChar char="u"/>
            </a:pPr>
            <a:r>
              <a:rPr lang="en-US" dirty="0">
                <a:effectLst/>
                <a:latin typeface="Calibri" panose="020F0502020204030204" pitchFamily="34" charset="0"/>
                <a:ea typeface="Calibri" panose="020F0502020204030204" pitchFamily="34" charset="0"/>
                <a:cs typeface="Times New Roman" panose="02020603050405020304" pitchFamily="18" charset="0"/>
              </a:rPr>
              <a:t>Push the black button on the phone below the word – </a:t>
            </a:r>
            <a:r>
              <a:rPr lang="en-US" b="1" dirty="0">
                <a:effectLst/>
                <a:latin typeface="Calibri" panose="020F0502020204030204" pitchFamily="34" charset="0"/>
                <a:ea typeface="Calibri" panose="020F0502020204030204" pitchFamily="34" charset="0"/>
                <a:cs typeface="Times New Roman" panose="02020603050405020304" pitchFamily="18" charset="0"/>
              </a:rPr>
              <a:t>HOLD.</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
        <p:nvSpPr>
          <p:cNvPr id="4" name="Content Placeholder 3">
            <a:extLst>
              <a:ext uri="{FF2B5EF4-FFF2-40B4-BE49-F238E27FC236}">
                <a16:creationId xmlns:a16="http://schemas.microsoft.com/office/drawing/2014/main" id="{A95A3ED5-357D-41E9-971B-956E74FBD2FE}"/>
              </a:ext>
            </a:extLst>
          </p:cNvPr>
          <p:cNvSpPr>
            <a:spLocks noGrp="1"/>
          </p:cNvSpPr>
          <p:nvPr>
            <p:ph sz="half" idx="2"/>
          </p:nvPr>
        </p:nvSpPr>
        <p:spPr>
          <a:xfrm>
            <a:off x="3838080" y="928918"/>
            <a:ext cx="3839339" cy="4927600"/>
          </a:xfrm>
        </p:spPr>
        <p:txBody>
          <a:bodyPr/>
          <a:lstStyle/>
          <a:p>
            <a:pPr marL="0" indent="0" algn="ctr">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TAKE CALL OFF HOLD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Push the  black button below the word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RESUME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15" name="Picture 14" descr="Text&#10;&#10;Description automatically generated">
            <a:extLst>
              <a:ext uri="{FF2B5EF4-FFF2-40B4-BE49-F238E27FC236}">
                <a16:creationId xmlns:a16="http://schemas.microsoft.com/office/drawing/2014/main" id="{E8671450-440A-4C8F-A1B1-EFCA2FB526B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93" y="2184028"/>
            <a:ext cx="3183723" cy="3624262"/>
          </a:xfrm>
          <a:prstGeom prst="rect">
            <a:avLst/>
          </a:prstGeom>
          <a:noFill/>
          <a:ln>
            <a:noFill/>
          </a:ln>
        </p:spPr>
      </p:pic>
      <p:cxnSp>
        <p:nvCxnSpPr>
          <p:cNvPr id="16" name="Straight Arrow Connector 15">
            <a:extLst>
              <a:ext uri="{FF2B5EF4-FFF2-40B4-BE49-F238E27FC236}">
                <a16:creationId xmlns:a16="http://schemas.microsoft.com/office/drawing/2014/main" id="{C7CF70E9-EE0F-48B6-8E8B-7FAE5F88F89E}"/>
              </a:ext>
            </a:extLst>
          </p:cNvPr>
          <p:cNvCxnSpPr/>
          <p:nvPr/>
        </p:nvCxnSpPr>
        <p:spPr>
          <a:xfrm>
            <a:off x="4549457" y="3081338"/>
            <a:ext cx="45085" cy="6953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A picture containing text, electronics, display, cellphone&#10;&#10;Description automatically generated">
            <a:extLst>
              <a:ext uri="{FF2B5EF4-FFF2-40B4-BE49-F238E27FC236}">
                <a16:creationId xmlns:a16="http://schemas.microsoft.com/office/drawing/2014/main" id="{7E046AD3-8D37-4643-958F-EA9DAAFD43E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068571" y="2148171"/>
            <a:ext cx="3250966" cy="3610295"/>
          </a:xfrm>
          <a:prstGeom prst="rect">
            <a:avLst/>
          </a:prstGeom>
        </p:spPr>
      </p:pic>
      <p:sp>
        <p:nvSpPr>
          <p:cNvPr id="13" name="Rectangle 12">
            <a:extLst>
              <a:ext uri="{FF2B5EF4-FFF2-40B4-BE49-F238E27FC236}">
                <a16:creationId xmlns:a16="http://schemas.microsoft.com/office/drawing/2014/main" id="{5A908034-969E-4285-B07E-0214265EBB9C}"/>
              </a:ext>
            </a:extLst>
          </p:cNvPr>
          <p:cNvSpPr/>
          <p:nvPr/>
        </p:nvSpPr>
        <p:spPr>
          <a:xfrm>
            <a:off x="484135" y="3731796"/>
            <a:ext cx="857295" cy="27940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53B46E-1DF8-4120-938E-5DD2EAB30665}"/>
              </a:ext>
            </a:extLst>
          </p:cNvPr>
          <p:cNvSpPr/>
          <p:nvPr/>
        </p:nvSpPr>
        <p:spPr>
          <a:xfrm>
            <a:off x="569882" y="5083804"/>
            <a:ext cx="685800" cy="2360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394F76C-8E3B-4233-A898-CC00AC5362A2}"/>
              </a:ext>
            </a:extLst>
          </p:cNvPr>
          <p:cNvSpPr/>
          <p:nvPr/>
        </p:nvSpPr>
        <p:spPr>
          <a:xfrm>
            <a:off x="4355663" y="3919145"/>
            <a:ext cx="857295" cy="27940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918E3D1-436F-4AB0-B68C-5DC0C8CA94B8}"/>
              </a:ext>
            </a:extLst>
          </p:cNvPr>
          <p:cNvSpPr/>
          <p:nvPr/>
        </p:nvSpPr>
        <p:spPr>
          <a:xfrm>
            <a:off x="4282638" y="5479065"/>
            <a:ext cx="857295" cy="27940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48A0C800-7007-4CD6-91FB-06574F8BA843}"/>
              </a:ext>
            </a:extLst>
          </p:cNvPr>
          <p:cNvCxnSpPr/>
          <p:nvPr/>
        </p:nvCxnSpPr>
        <p:spPr>
          <a:xfrm>
            <a:off x="912782" y="4011197"/>
            <a:ext cx="0" cy="1056163"/>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A944E65-2A3B-44D4-BBB9-30307F326A98}"/>
              </a:ext>
            </a:extLst>
          </p:cNvPr>
          <p:cNvCxnSpPr>
            <a:cxnSpLocks/>
          </p:cNvCxnSpPr>
          <p:nvPr/>
        </p:nvCxnSpPr>
        <p:spPr>
          <a:xfrm>
            <a:off x="4665184" y="4237610"/>
            <a:ext cx="731" cy="990601"/>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120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51422B-37B1-5467-9DCB-2CA2DC93FD3A}"/>
              </a:ext>
            </a:extLst>
          </p:cNvPr>
          <p:cNvSpPr txBox="1"/>
          <p:nvPr/>
        </p:nvSpPr>
        <p:spPr>
          <a:xfrm>
            <a:off x="533400" y="914400"/>
            <a:ext cx="6566356" cy="715581"/>
          </a:xfrm>
          <a:prstGeom prst="rect">
            <a:avLst/>
          </a:prstGeom>
          <a:noFill/>
        </p:spPr>
        <p:txBody>
          <a:bodyPr wrap="square">
            <a:sp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lang="en-US" sz="4500" b="1" u="sng" dirty="0">
                <a:solidFill>
                  <a:schemeClr val="accent1"/>
                </a:solidFill>
                <a:effectLst>
                  <a:outerShdw blurRad="38100" dist="38100" dir="2700000" algn="tl">
                    <a:srgbClr val="000000">
                      <a:alpha val="43137"/>
                    </a:srgbClr>
                  </a:outerShdw>
                </a:effectLst>
                <a:latin typeface="+mj-lt"/>
                <a:ea typeface="+mj-ea"/>
                <a:cs typeface="+mj-cs"/>
              </a:rPr>
              <a:t>Strategic Plan 2022-28</a:t>
            </a:r>
          </a:p>
        </p:txBody>
      </p:sp>
      <p:sp>
        <p:nvSpPr>
          <p:cNvPr id="5" name="TextBox 4">
            <a:extLst>
              <a:ext uri="{FF2B5EF4-FFF2-40B4-BE49-F238E27FC236}">
                <a16:creationId xmlns:a16="http://schemas.microsoft.com/office/drawing/2014/main" id="{7AFAAA13-FE29-AD83-9EFF-4ABC067EC967}"/>
              </a:ext>
            </a:extLst>
          </p:cNvPr>
          <p:cNvSpPr txBox="1"/>
          <p:nvPr/>
        </p:nvSpPr>
        <p:spPr>
          <a:xfrm>
            <a:off x="609600" y="1828800"/>
            <a:ext cx="6934200" cy="4121128"/>
          </a:xfrm>
          <a:prstGeom prst="rect">
            <a:avLst/>
          </a:prstGeom>
          <a:noFill/>
        </p:spPr>
        <p:txBody>
          <a:bodyPr wrap="square">
            <a:sp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lang="en-US" dirty="0"/>
              <a:t>We worked with parents, families, staff, students, and the larger Spokane community to develop this strategic plan, which will guide and inform our work for the next six years.</a:t>
            </a:r>
          </a:p>
          <a:p>
            <a:pPr marL="0" marR="0" lvl="0" indent="0" algn="l" defTabSz="457200" rtl="0" eaLnBrk="1" fontAlgn="auto" latinLnBrk="0" hangingPunct="1">
              <a:lnSpc>
                <a:spcPct val="90000"/>
              </a:lnSpc>
              <a:spcBef>
                <a:spcPct val="0"/>
              </a:spcBef>
              <a:spcAft>
                <a:spcPts val="600"/>
              </a:spcAft>
              <a:buClrTx/>
              <a:buSzTx/>
              <a:buFontTx/>
              <a:buNone/>
              <a:tabLst/>
              <a:defRPr/>
            </a:pPr>
            <a:endParaRPr lang="en-US" dirty="0"/>
          </a:p>
          <a:p>
            <a:pPr marL="0" marR="0" lvl="0" indent="0" algn="l" defTabSz="457200" rtl="0" eaLnBrk="1" fontAlgn="auto" latinLnBrk="0" hangingPunct="1">
              <a:lnSpc>
                <a:spcPct val="90000"/>
              </a:lnSpc>
              <a:spcBef>
                <a:spcPct val="0"/>
              </a:spcBef>
              <a:spcAft>
                <a:spcPts val="600"/>
              </a:spcAft>
              <a:buClrTx/>
              <a:buSzTx/>
              <a:buFontTx/>
              <a:buNone/>
              <a:tabLst/>
              <a:defRPr/>
            </a:pPr>
            <a:r>
              <a:rPr lang="en-US" dirty="0"/>
              <a:t>To ensure we are meeting our commitment to creating a collaborative learning community where every student and every staff member knows that they belong, we outlined these guiding principles:</a:t>
            </a:r>
            <a:br>
              <a:rPr lang="en-US" dirty="0"/>
            </a:br>
            <a:endParaRPr lang="en-US" dirty="0"/>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Equity</a:t>
            </a:r>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Being student-centered</a:t>
            </a:r>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Inclusion</a:t>
            </a:r>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Innovation</a:t>
            </a:r>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Trust and collaboration</a:t>
            </a:r>
          </a:p>
        </p:txBody>
      </p:sp>
    </p:spTree>
    <p:extLst>
      <p:ext uri="{BB962C8B-B14F-4D97-AF65-F5344CB8AC3E}">
        <p14:creationId xmlns:p14="http://schemas.microsoft.com/office/powerpoint/2010/main" val="3370902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F7F7-4C73-45A0-A07C-0732C21C820A}"/>
              </a:ext>
            </a:extLst>
          </p:cNvPr>
          <p:cNvSpPr>
            <a:spLocks noGrp="1"/>
          </p:cNvSpPr>
          <p:nvPr>
            <p:ph type="title"/>
          </p:nvPr>
        </p:nvSpPr>
        <p:spPr>
          <a:xfrm>
            <a:off x="609600" y="609600"/>
            <a:ext cx="6348413" cy="686792"/>
          </a:xfrm>
        </p:spPr>
        <p:txBody>
          <a:bodyPr/>
          <a:lstStyle/>
          <a:p>
            <a:r>
              <a:rPr lang="en-US" dirty="0">
                <a:effectLst>
                  <a:outerShdw blurRad="38100" dist="38100" dir="2700000" algn="tl">
                    <a:srgbClr val="000000">
                      <a:alpha val="43137"/>
                    </a:srgbClr>
                  </a:outerShdw>
                </a:effectLst>
              </a:rPr>
              <a:t>How to Transfer a Call</a:t>
            </a:r>
          </a:p>
        </p:txBody>
      </p:sp>
      <p:pic>
        <p:nvPicPr>
          <p:cNvPr id="14" name="Picture 13" descr="Text&#10;&#10;Description automatically generated">
            <a:extLst>
              <a:ext uri="{FF2B5EF4-FFF2-40B4-BE49-F238E27FC236}">
                <a16:creationId xmlns:a16="http://schemas.microsoft.com/office/drawing/2014/main" id="{C492E77C-46E6-4141-AC71-14FA11D0A90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068" y="2915819"/>
            <a:ext cx="4724400" cy="3923130"/>
          </a:xfrm>
          <a:prstGeom prst="rect">
            <a:avLst/>
          </a:prstGeom>
          <a:noFill/>
          <a:ln>
            <a:noFill/>
          </a:ln>
        </p:spPr>
      </p:pic>
      <p:sp>
        <p:nvSpPr>
          <p:cNvPr id="12" name="TextBox 11">
            <a:extLst>
              <a:ext uri="{FF2B5EF4-FFF2-40B4-BE49-F238E27FC236}">
                <a16:creationId xmlns:a16="http://schemas.microsoft.com/office/drawing/2014/main" id="{4C1FEF7A-62F1-4602-BEB4-F86206F33A0D}"/>
              </a:ext>
            </a:extLst>
          </p:cNvPr>
          <p:cNvSpPr txBox="1"/>
          <p:nvPr/>
        </p:nvSpPr>
        <p:spPr>
          <a:xfrm>
            <a:off x="587062" y="1505941"/>
            <a:ext cx="6348413" cy="1200329"/>
          </a:xfrm>
          <a:prstGeom prst="rect">
            <a:avLst/>
          </a:prstGeom>
          <a:noFill/>
        </p:spPr>
        <p:txBody>
          <a:bodyPr wrap="square" rtlCol="0">
            <a:spAutoFit/>
          </a:bodyPr>
          <a:lstStyle/>
          <a:p>
            <a:pPr marL="285750" indent="-285750">
              <a:buClr>
                <a:schemeClr val="accent1"/>
              </a:buClr>
              <a:buFont typeface="Wingdings 3" panose="05040102010807070707" pitchFamily="18" charset="2"/>
              <a:buChar char="u"/>
            </a:pPr>
            <a:r>
              <a:rPr lang="en-US" sz="1800" dirty="0">
                <a:effectLst/>
                <a:latin typeface="Calibri" panose="020F0502020204030204" pitchFamily="34" charset="0"/>
                <a:ea typeface="Calibri" panose="020F0502020204030204" pitchFamily="34" charset="0"/>
                <a:cs typeface="Times New Roman" panose="02020603050405020304" pitchFamily="18" charset="0"/>
              </a:rPr>
              <a:t>Push the black button on the phone below the word Transfer</a:t>
            </a:r>
          </a:p>
          <a:p>
            <a:pPr marL="285750" indent="-285750">
              <a:buClr>
                <a:schemeClr val="accent1"/>
              </a:buClr>
              <a:buFont typeface="Wingdings 3" panose="05040102010807070707" pitchFamily="18" charset="2"/>
              <a:buChar char="u"/>
            </a:pPr>
            <a:r>
              <a:rPr lang="en-US" sz="1800" dirty="0">
                <a:effectLst/>
                <a:latin typeface="Calibri" panose="020F0502020204030204" pitchFamily="34" charset="0"/>
                <a:ea typeface="Calibri" panose="020F0502020204030204" pitchFamily="34" charset="0"/>
                <a:cs typeface="Times New Roman" panose="02020603050405020304" pitchFamily="18" charset="0"/>
              </a:rPr>
              <a:t>Dial the extension. </a:t>
            </a:r>
          </a:p>
          <a:p>
            <a:pPr marL="285750" indent="-285750">
              <a:buClr>
                <a:schemeClr val="accent1"/>
              </a:buClr>
              <a:buFont typeface="Wingdings 3" panose="05040102010807070707" pitchFamily="18" charset="2"/>
              <a:buChar char="u"/>
            </a:pPr>
            <a:r>
              <a:rPr lang="en-US" dirty="0">
                <a:effectLst/>
                <a:latin typeface="Calibri" panose="020F0502020204030204" pitchFamily="34" charset="0"/>
                <a:ea typeface="Calibri" panose="020F0502020204030204" pitchFamily="34" charset="0"/>
                <a:cs typeface="Times New Roman" panose="02020603050405020304" pitchFamily="18" charset="0"/>
              </a:rPr>
              <a:t>You can announce the call or just hang up. </a:t>
            </a:r>
          </a:p>
          <a:p>
            <a:endParaRPr lang="en-US" dirty="0"/>
          </a:p>
        </p:txBody>
      </p:sp>
      <p:sp>
        <p:nvSpPr>
          <p:cNvPr id="13" name="Rectangle 12">
            <a:extLst>
              <a:ext uri="{FF2B5EF4-FFF2-40B4-BE49-F238E27FC236}">
                <a16:creationId xmlns:a16="http://schemas.microsoft.com/office/drawing/2014/main" id="{310003D4-7C24-4C02-BF4E-40DC780DDBC1}"/>
              </a:ext>
            </a:extLst>
          </p:cNvPr>
          <p:cNvSpPr/>
          <p:nvPr/>
        </p:nvSpPr>
        <p:spPr>
          <a:xfrm>
            <a:off x="3761268" y="4621820"/>
            <a:ext cx="981236" cy="228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F0F8E3-B639-454B-92CA-1D39648FEE3F}"/>
              </a:ext>
            </a:extLst>
          </p:cNvPr>
          <p:cNvSpPr/>
          <p:nvPr/>
        </p:nvSpPr>
        <p:spPr>
          <a:xfrm>
            <a:off x="3784879" y="6048374"/>
            <a:ext cx="981236" cy="228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1691D4C-5D34-4951-A06D-9BCF7EE65867}"/>
              </a:ext>
            </a:extLst>
          </p:cNvPr>
          <p:cNvCxnSpPr>
            <a:cxnSpLocks/>
          </p:cNvCxnSpPr>
          <p:nvPr/>
        </p:nvCxnSpPr>
        <p:spPr>
          <a:xfrm>
            <a:off x="4247593" y="4877384"/>
            <a:ext cx="0" cy="1104315"/>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81959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BCE6-6CA3-9178-0DFD-4BB096E254F2}"/>
              </a:ext>
            </a:extLst>
          </p:cNvPr>
          <p:cNvSpPr>
            <a:spLocks noGrp="1"/>
          </p:cNvSpPr>
          <p:nvPr>
            <p:ph type="title"/>
          </p:nvPr>
        </p:nvSpPr>
        <p:spPr/>
        <p:txBody>
          <a:bodyPr/>
          <a:lstStyle/>
          <a:p>
            <a:r>
              <a:rPr lang="en-US" dirty="0"/>
              <a:t>SSPE – </a:t>
            </a:r>
            <a:br>
              <a:rPr lang="en-US" dirty="0"/>
            </a:br>
            <a:r>
              <a:rPr lang="en-US" dirty="0"/>
              <a:t>Single Secure Point of Entry</a:t>
            </a:r>
          </a:p>
        </p:txBody>
      </p:sp>
      <p:sp>
        <p:nvSpPr>
          <p:cNvPr id="3" name="Content Placeholder 2">
            <a:extLst>
              <a:ext uri="{FF2B5EF4-FFF2-40B4-BE49-F238E27FC236}">
                <a16:creationId xmlns:a16="http://schemas.microsoft.com/office/drawing/2014/main" id="{19446375-6057-5131-16C4-FED264EC31F8}"/>
              </a:ext>
            </a:extLst>
          </p:cNvPr>
          <p:cNvSpPr>
            <a:spLocks noGrp="1"/>
          </p:cNvSpPr>
          <p:nvPr>
            <p:ph idx="1"/>
          </p:nvPr>
        </p:nvSpPr>
        <p:spPr/>
        <p:txBody>
          <a:bodyPr/>
          <a:lstStyle/>
          <a:p>
            <a:pPr marL="0" indent="0">
              <a:buNone/>
            </a:pPr>
            <a:r>
              <a:rPr lang="en-US" b="1" dirty="0"/>
              <a:t>Every location has SSPE.  It is the responsibility of district secretarial staff to monitor entry to the building. </a:t>
            </a:r>
            <a:br>
              <a:rPr lang="en-US" b="1" dirty="0"/>
            </a:br>
            <a:endParaRPr lang="en-US" b="1" dirty="0"/>
          </a:p>
          <a:p>
            <a:r>
              <a:rPr lang="en-US" dirty="0"/>
              <a:t>Ask how the building processes visitors</a:t>
            </a:r>
          </a:p>
          <a:p>
            <a:pPr lvl="1"/>
            <a:r>
              <a:rPr lang="en-US" dirty="0"/>
              <a:t>Screen outside in vestibule, or allowed in?</a:t>
            </a:r>
          </a:p>
          <a:p>
            <a:pPr lvl="1"/>
            <a:r>
              <a:rPr lang="en-US" dirty="0"/>
              <a:t>Verify name in PowerSchool</a:t>
            </a:r>
          </a:p>
          <a:p>
            <a:r>
              <a:rPr lang="en-US" dirty="0"/>
              <a:t>Ask how the building processes late student arrivals</a:t>
            </a:r>
          </a:p>
          <a:p>
            <a:pPr lvl="1"/>
            <a:r>
              <a:rPr lang="en-US" dirty="0"/>
              <a:t>Straight to class, or check in?</a:t>
            </a:r>
          </a:p>
          <a:p>
            <a:r>
              <a:rPr lang="en-US" dirty="0"/>
              <a:t>Ask how the building processes student early release</a:t>
            </a:r>
          </a:p>
          <a:p>
            <a:pPr lvl="1"/>
            <a:r>
              <a:rPr lang="en-US" dirty="0"/>
              <a:t>Allowed to wait inside, or send students out?</a:t>
            </a:r>
          </a:p>
          <a:p>
            <a:r>
              <a:rPr lang="en-US" dirty="0"/>
              <a:t>Trust your “</a:t>
            </a:r>
            <a:r>
              <a:rPr lang="en-US" dirty="0" err="1"/>
              <a:t>spidey</a:t>
            </a:r>
            <a:r>
              <a:rPr lang="en-US" dirty="0"/>
              <a:t>-sense”</a:t>
            </a:r>
          </a:p>
        </p:txBody>
      </p:sp>
    </p:spTree>
    <p:extLst>
      <p:ext uri="{BB962C8B-B14F-4D97-AF65-F5344CB8AC3E}">
        <p14:creationId xmlns:p14="http://schemas.microsoft.com/office/powerpoint/2010/main" val="248078252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Working with the sad child: tearfulness, sadness and depression in primary  aged children — Developing Minds">
            <a:extLst>
              <a:ext uri="{FF2B5EF4-FFF2-40B4-BE49-F238E27FC236}">
                <a16:creationId xmlns:a16="http://schemas.microsoft.com/office/drawing/2014/main" id="{CD3AA481-55DA-4497-92E1-F559439DAB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13" t="3659" r="45458" b="1"/>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F89CD0-B809-4F1C-BFC2-A7C0C070E7E2}"/>
              </a:ext>
            </a:extLst>
          </p:cNvPr>
          <p:cNvSpPr>
            <a:spLocks noGrp="1"/>
          </p:cNvSpPr>
          <p:nvPr>
            <p:ph type="ctrTitle"/>
          </p:nvPr>
        </p:nvSpPr>
        <p:spPr>
          <a:xfrm>
            <a:off x="609600" y="762000"/>
            <a:ext cx="3066142" cy="4876800"/>
          </a:xfrm>
        </p:spPr>
        <p:txBody>
          <a:bodyPr>
            <a:normAutofit/>
          </a:bodyPr>
          <a:lstStyle/>
          <a:p>
            <a:pPr>
              <a:lnSpc>
                <a:spcPct val="90000"/>
              </a:lnSpc>
            </a:pPr>
            <a:r>
              <a:rPr lang="en-US" altLang="en-US" sz="3400" dirty="0"/>
              <a:t>“The kids who need the most love will ask for it in the most unloving ways.” </a:t>
            </a:r>
            <a:br>
              <a:rPr lang="en-US" altLang="en-US" sz="2600" dirty="0"/>
            </a:br>
            <a:endParaRPr lang="en-US" sz="2600" dirty="0"/>
          </a:p>
        </p:txBody>
      </p:sp>
    </p:spTree>
    <p:extLst>
      <p:ext uri="{BB962C8B-B14F-4D97-AF65-F5344CB8AC3E}">
        <p14:creationId xmlns:p14="http://schemas.microsoft.com/office/powerpoint/2010/main" val="2700554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57923E28-55C0-45F7-AAA7-D0F76D2A1B51}"/>
              </a:ext>
            </a:extLst>
          </p:cNvPr>
          <p:cNvSpPr>
            <a:spLocks noGrp="1"/>
          </p:cNvSpPr>
          <p:nvPr>
            <p:ph type="title"/>
          </p:nvPr>
        </p:nvSpPr>
        <p:spPr>
          <a:xfrm>
            <a:off x="152400" y="277813"/>
            <a:ext cx="6348413" cy="762000"/>
          </a:xfrm>
        </p:spPr>
        <p:txBody>
          <a:bodyPr/>
          <a:lstStyle/>
          <a:p>
            <a:pPr eaLnBrk="1" hangingPunct="1">
              <a:defRPr/>
            </a:pPr>
            <a:r>
              <a:rPr lang="en-US" altLang="en-US" b="1" u="sng" dirty="0">
                <a:effectLst>
                  <a:outerShdw blurRad="38100" dist="38100" dir="2700000" algn="tl">
                    <a:srgbClr val="000000">
                      <a:alpha val="43137"/>
                    </a:srgbClr>
                  </a:outerShdw>
                </a:effectLst>
              </a:rPr>
              <a:t>De-escalation strategies</a:t>
            </a:r>
          </a:p>
        </p:txBody>
      </p:sp>
      <p:sp>
        <p:nvSpPr>
          <p:cNvPr id="53251" name="Content Placeholder 2">
            <a:extLst>
              <a:ext uri="{FF2B5EF4-FFF2-40B4-BE49-F238E27FC236}">
                <a16:creationId xmlns:a16="http://schemas.microsoft.com/office/drawing/2014/main" id="{F1E8C39C-974A-49F2-915E-C354DC587261}"/>
              </a:ext>
            </a:extLst>
          </p:cNvPr>
          <p:cNvSpPr>
            <a:spLocks noGrp="1"/>
          </p:cNvSpPr>
          <p:nvPr>
            <p:ph idx="1"/>
          </p:nvPr>
        </p:nvSpPr>
        <p:spPr>
          <a:xfrm>
            <a:off x="457200" y="1295401"/>
            <a:ext cx="7086600" cy="5181600"/>
          </a:xfrm>
        </p:spPr>
        <p:txBody>
          <a:bodyPr/>
          <a:lstStyle/>
          <a:p>
            <a:pPr eaLnBrk="1" hangingPunct="1">
              <a:defRPr/>
            </a:pPr>
            <a:r>
              <a:rPr lang="en-US" altLang="en-US" sz="1600" dirty="0"/>
              <a:t>Stand at an angle to the student. </a:t>
            </a:r>
          </a:p>
          <a:p>
            <a:pPr eaLnBrk="1" hangingPunct="1">
              <a:defRPr/>
            </a:pPr>
            <a:r>
              <a:rPr lang="en-US" altLang="en-US" sz="1600" dirty="0"/>
              <a:t>Do not invade their personal space. </a:t>
            </a:r>
          </a:p>
          <a:p>
            <a:pPr eaLnBrk="1" hangingPunct="1">
              <a:defRPr/>
            </a:pPr>
            <a:r>
              <a:rPr lang="en-US" altLang="en-US" sz="1600" dirty="0"/>
              <a:t>Do not maintain a rigid stand or cause the student to feel cornered. </a:t>
            </a:r>
          </a:p>
          <a:p>
            <a:pPr eaLnBrk="1" hangingPunct="1">
              <a:defRPr/>
            </a:pPr>
            <a:r>
              <a:rPr lang="en-US" altLang="en-US" sz="1600" dirty="0"/>
              <a:t>Do not touch the student. </a:t>
            </a:r>
          </a:p>
          <a:p>
            <a:pPr eaLnBrk="1" hangingPunct="1">
              <a:defRPr/>
            </a:pPr>
            <a:r>
              <a:rPr lang="en-US" altLang="en-US" sz="1600" dirty="0"/>
              <a:t>Break eye contact with the student to reduce the suggestion of aggression or control. </a:t>
            </a:r>
          </a:p>
          <a:p>
            <a:pPr eaLnBrk="1" hangingPunct="1">
              <a:defRPr/>
            </a:pPr>
            <a:r>
              <a:rPr lang="en-US" altLang="en-US" sz="1600" dirty="0"/>
              <a:t>Keep calm, neutral, and be confident. </a:t>
            </a:r>
          </a:p>
          <a:p>
            <a:pPr eaLnBrk="1" hangingPunct="1">
              <a:defRPr/>
            </a:pPr>
            <a:r>
              <a:rPr lang="en-US" altLang="en-US" sz="1600" dirty="0"/>
              <a:t>Be an empathetic listener, do not “assume” what a student is thinking. </a:t>
            </a:r>
          </a:p>
          <a:p>
            <a:pPr eaLnBrk="1" hangingPunct="1">
              <a:defRPr/>
            </a:pPr>
            <a:r>
              <a:rPr lang="en-US" altLang="en-US" sz="1600" dirty="0"/>
              <a:t>Display sincerity, don’t make threats, or set limits you cannot enforce. </a:t>
            </a:r>
          </a:p>
          <a:p>
            <a:pPr eaLnBrk="1" hangingPunct="1">
              <a:defRPr/>
            </a:pPr>
            <a:r>
              <a:rPr lang="en-US" altLang="en-US" sz="1600" dirty="0"/>
              <a:t>Clarify communication and ask for specific responses. </a:t>
            </a:r>
          </a:p>
          <a:p>
            <a:pPr eaLnBrk="1" hangingPunct="1">
              <a:defRPr/>
            </a:pPr>
            <a:r>
              <a:rPr lang="en-US" altLang="en-US" sz="1600" dirty="0"/>
              <a:t>Ignore challenges and comment only on student’s behaviors. </a:t>
            </a:r>
          </a:p>
          <a:p>
            <a:pPr eaLnBrk="1" hangingPunct="1">
              <a:defRPr/>
            </a:pPr>
            <a:r>
              <a:rPr lang="en-US" altLang="en-US" sz="1600" dirty="0"/>
              <a:t>Keep language around “choices” followed by consequences (positive and negative).</a:t>
            </a:r>
          </a:p>
          <a:p>
            <a:pPr eaLnBrk="1" hangingPunct="1">
              <a:defRPr/>
            </a:pPr>
            <a:r>
              <a:rPr lang="en-US" altLang="en-US" sz="1600" dirty="0"/>
              <a:t>Walk Away for a minute, come back and re-engage.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57923E28-55C0-45F7-AAA7-D0F76D2A1B51}"/>
              </a:ext>
            </a:extLst>
          </p:cNvPr>
          <p:cNvSpPr>
            <a:spLocks noGrp="1"/>
          </p:cNvSpPr>
          <p:nvPr>
            <p:ph type="title"/>
          </p:nvPr>
        </p:nvSpPr>
        <p:spPr>
          <a:xfrm>
            <a:off x="152400" y="277813"/>
            <a:ext cx="8839200" cy="762000"/>
          </a:xfrm>
        </p:spPr>
        <p:txBody>
          <a:bodyPr/>
          <a:lstStyle/>
          <a:p>
            <a:pPr eaLnBrk="1" hangingPunct="1">
              <a:defRPr/>
            </a:pPr>
            <a:r>
              <a:rPr lang="en-US" altLang="en-US" sz="3400" b="1" u="sng" dirty="0">
                <a:effectLst>
                  <a:outerShdw blurRad="38100" dist="38100" dir="2700000" algn="tl">
                    <a:srgbClr val="000000">
                      <a:alpha val="43137"/>
                    </a:srgbClr>
                  </a:outerShdw>
                </a:effectLst>
              </a:rPr>
              <a:t>De-escalation strategies</a:t>
            </a:r>
            <a:r>
              <a:rPr lang="en-US" altLang="en-US" sz="3400" b="1" dirty="0">
                <a:effectLst>
                  <a:outerShdw blurRad="38100" dist="38100" dir="2700000" algn="tl">
                    <a:srgbClr val="000000">
                      <a:alpha val="43137"/>
                    </a:srgbClr>
                  </a:outerShdw>
                </a:effectLst>
              </a:rPr>
              <a:t> - </a:t>
            </a:r>
            <a:r>
              <a:rPr lang="en-US" altLang="en-US" sz="3400" i="1" dirty="0"/>
              <a:t>for you</a:t>
            </a:r>
          </a:p>
        </p:txBody>
      </p:sp>
      <p:sp>
        <p:nvSpPr>
          <p:cNvPr id="53251" name="Content Placeholder 2">
            <a:extLst>
              <a:ext uri="{FF2B5EF4-FFF2-40B4-BE49-F238E27FC236}">
                <a16:creationId xmlns:a16="http://schemas.microsoft.com/office/drawing/2014/main" id="{F1E8C39C-974A-49F2-915E-C354DC587261}"/>
              </a:ext>
            </a:extLst>
          </p:cNvPr>
          <p:cNvSpPr>
            <a:spLocks noGrp="1"/>
          </p:cNvSpPr>
          <p:nvPr>
            <p:ph idx="1"/>
          </p:nvPr>
        </p:nvSpPr>
        <p:spPr>
          <a:xfrm>
            <a:off x="457200" y="1295401"/>
            <a:ext cx="7086600" cy="5181600"/>
          </a:xfrm>
        </p:spPr>
        <p:txBody>
          <a:bodyPr/>
          <a:lstStyle/>
          <a:p>
            <a:pPr eaLnBrk="1" hangingPunct="1">
              <a:defRPr/>
            </a:pPr>
            <a:r>
              <a:rPr lang="en-US" altLang="en-US" sz="1600" dirty="0"/>
              <a:t>Remember you are the adult and can lead by example by showing a student how to handle big emotions</a:t>
            </a:r>
          </a:p>
          <a:p>
            <a:pPr lvl="1" eaLnBrk="1" hangingPunct="1">
              <a:defRPr/>
            </a:pPr>
            <a:r>
              <a:rPr lang="en-US" altLang="en-US" sz="1400" dirty="0"/>
              <a:t>Do breath-work together</a:t>
            </a:r>
          </a:p>
          <a:p>
            <a:pPr lvl="1" eaLnBrk="1" hangingPunct="1">
              <a:defRPr/>
            </a:pPr>
            <a:r>
              <a:rPr lang="en-US" altLang="en-US" sz="1400" dirty="0"/>
              <a:t>Do a time out together</a:t>
            </a:r>
          </a:p>
          <a:p>
            <a:pPr lvl="1" eaLnBrk="1" hangingPunct="1">
              <a:defRPr/>
            </a:pPr>
            <a:r>
              <a:rPr lang="en-US" altLang="en-US" sz="1400" dirty="0"/>
              <a:t>Do a redirection activity together</a:t>
            </a:r>
          </a:p>
          <a:p>
            <a:pPr eaLnBrk="1" hangingPunct="1">
              <a:defRPr/>
            </a:pPr>
            <a:r>
              <a:rPr lang="en-US" altLang="en-US" sz="1600" dirty="0"/>
              <a:t>Do not touch students, no matter what</a:t>
            </a:r>
          </a:p>
          <a:p>
            <a:pPr eaLnBrk="1" hangingPunct="1">
              <a:defRPr/>
            </a:pPr>
            <a:r>
              <a:rPr lang="en-US" altLang="en-US" sz="1600" dirty="0"/>
              <a:t>Recognize when you are going into “parent-mode”</a:t>
            </a:r>
          </a:p>
          <a:p>
            <a:pPr eaLnBrk="1" hangingPunct="1">
              <a:defRPr/>
            </a:pPr>
            <a:r>
              <a:rPr lang="en-US" altLang="en-US" sz="1600" dirty="0"/>
              <a:t>Ask for help</a:t>
            </a:r>
          </a:p>
          <a:p>
            <a:pPr eaLnBrk="1" hangingPunct="1">
              <a:defRPr/>
            </a:pPr>
            <a:r>
              <a:rPr lang="en-US" altLang="en-US" sz="1600" dirty="0"/>
              <a:t>Take a break</a:t>
            </a:r>
          </a:p>
          <a:p>
            <a:pPr eaLnBrk="1" hangingPunct="1">
              <a:defRPr/>
            </a:pPr>
            <a:r>
              <a:rPr lang="en-US" altLang="en-US" sz="1600" dirty="0"/>
              <a:t>Switch tasks to redirect your brain</a:t>
            </a:r>
          </a:p>
          <a:p>
            <a:pPr eaLnBrk="1" hangingPunct="1">
              <a:defRPr/>
            </a:pPr>
            <a:endParaRPr lang="en-US" altLang="en-US" sz="1600" dirty="0"/>
          </a:p>
          <a:p>
            <a:pPr eaLnBrk="1" hangingPunct="1">
              <a:defRPr/>
            </a:pPr>
            <a:endParaRPr lang="en-US" altLang="en-US" sz="1600" dirty="0"/>
          </a:p>
          <a:p>
            <a:pPr eaLnBrk="1" hangingPunct="1">
              <a:defRPr/>
            </a:pPr>
            <a:endParaRPr lang="en-US" altLang="en-US" sz="1600" dirty="0"/>
          </a:p>
        </p:txBody>
      </p:sp>
    </p:spTree>
    <p:extLst>
      <p:ext uri="{BB962C8B-B14F-4D97-AF65-F5344CB8AC3E}">
        <p14:creationId xmlns:p14="http://schemas.microsoft.com/office/powerpoint/2010/main" val="185340331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8654-0120-4EB0-B17D-702586942A44}"/>
              </a:ext>
            </a:extLst>
          </p:cNvPr>
          <p:cNvSpPr>
            <a:spLocks noGrp="1"/>
          </p:cNvSpPr>
          <p:nvPr>
            <p:ph type="title"/>
          </p:nvPr>
        </p:nvSpPr>
        <p:spPr>
          <a:xfrm>
            <a:off x="228600" y="155575"/>
            <a:ext cx="6477000" cy="1320800"/>
          </a:xfrm>
        </p:spPr>
        <p:txBody>
          <a:bodyPr/>
          <a:lstStyle/>
          <a:p>
            <a:r>
              <a:rPr lang="en-US" b="1" u="sng" dirty="0">
                <a:effectLst>
                  <a:outerShdw blurRad="38100" dist="38100" dir="2700000" algn="tl">
                    <a:srgbClr val="000000">
                      <a:alpha val="43137"/>
                    </a:srgbClr>
                  </a:outerShdw>
                </a:effectLst>
              </a:rPr>
              <a:t>Additional Paid Training Opportunities</a:t>
            </a:r>
          </a:p>
        </p:txBody>
      </p:sp>
      <p:sp>
        <p:nvSpPr>
          <p:cNvPr id="3" name="Content Placeholder 2">
            <a:extLst>
              <a:ext uri="{FF2B5EF4-FFF2-40B4-BE49-F238E27FC236}">
                <a16:creationId xmlns:a16="http://schemas.microsoft.com/office/drawing/2014/main" id="{247B3C0B-B942-4626-8670-04A5F4D638C3}"/>
              </a:ext>
            </a:extLst>
          </p:cNvPr>
          <p:cNvSpPr>
            <a:spLocks noGrp="1"/>
          </p:cNvSpPr>
          <p:nvPr>
            <p:ph idx="1"/>
          </p:nvPr>
        </p:nvSpPr>
        <p:spPr>
          <a:xfrm>
            <a:off x="228600" y="1600199"/>
            <a:ext cx="7391400" cy="5102225"/>
          </a:xfrm>
        </p:spPr>
        <p:txBody>
          <a:bodyPr/>
          <a:lstStyle/>
          <a:p>
            <a:pPr marL="400050" lvl="1" indent="-400050">
              <a:spcBef>
                <a:spcPts val="0"/>
              </a:spcBef>
              <a:spcAft>
                <a:spcPts val="0"/>
              </a:spcAft>
            </a:pPr>
            <a:r>
              <a:rPr lang="en-US" sz="1800" dirty="0">
                <a:effectLst/>
                <a:ea typeface="Calibri" panose="020F0502020204030204" pitchFamily="34" charset="0"/>
              </a:rPr>
              <a:t>Training is optional and voluntary, and up to four (4) hours of pay will be available annually; additional training may be attended without pay. </a:t>
            </a:r>
          </a:p>
          <a:p>
            <a:pPr marL="0" lvl="1" indent="0">
              <a:spcBef>
                <a:spcPts val="0"/>
              </a:spcBef>
              <a:spcAft>
                <a:spcPts val="0"/>
              </a:spcAft>
              <a:buNone/>
            </a:pPr>
            <a:endParaRPr lang="en-US" sz="1800" dirty="0">
              <a:effectLst/>
              <a:ea typeface="Calibri" panose="020F0502020204030204" pitchFamily="34" charset="0"/>
            </a:endParaRPr>
          </a:p>
          <a:p>
            <a:pPr marL="457200" marR="0" indent="-457200">
              <a:spcBef>
                <a:spcPts val="0"/>
              </a:spcBef>
              <a:spcAft>
                <a:spcPts val="0"/>
              </a:spcAft>
            </a:pPr>
            <a:r>
              <a:rPr lang="en-US" dirty="0">
                <a:effectLst/>
                <a:ea typeface="Calibri" panose="020F0502020204030204" pitchFamily="34" charset="0"/>
              </a:rPr>
              <a:t>A newly hired substitute may receive four (4) hours of paid job shadow training in lieu of the district provided training. </a:t>
            </a:r>
          </a:p>
          <a:p>
            <a:pPr marL="457200" marR="0">
              <a:spcBef>
                <a:spcPts val="0"/>
              </a:spcBef>
              <a:spcAft>
                <a:spcPts val="0"/>
              </a:spcAft>
            </a:pPr>
            <a:endParaRPr lang="en-US" dirty="0">
              <a:effectLst/>
              <a:ea typeface="Calibri" panose="020F0502020204030204" pitchFamily="34" charset="0"/>
            </a:endParaRPr>
          </a:p>
          <a:p>
            <a:r>
              <a:rPr lang="en-US" dirty="0"/>
              <a:t>Types of Training Available</a:t>
            </a:r>
          </a:p>
          <a:p>
            <a:pPr lvl="1">
              <a:buFont typeface="Wingdings" panose="05000000000000000000" pitchFamily="2" charset="2"/>
              <a:buChar char="q"/>
            </a:pPr>
            <a:r>
              <a:rPr lang="en-US" sz="1800" dirty="0"/>
              <a:t>Mosaic – Lunch payment system</a:t>
            </a:r>
          </a:p>
          <a:p>
            <a:pPr lvl="1">
              <a:buFont typeface="Wingdings" panose="05000000000000000000" pitchFamily="2" charset="2"/>
              <a:buChar char="q"/>
            </a:pPr>
            <a:r>
              <a:rPr lang="en-US" sz="1800" dirty="0"/>
              <a:t>InTouch – Online Payment processing system</a:t>
            </a:r>
          </a:p>
          <a:p>
            <a:pPr lvl="1">
              <a:buFont typeface="Wingdings" panose="05000000000000000000" pitchFamily="2" charset="2"/>
              <a:buChar char="q"/>
            </a:pPr>
            <a:r>
              <a:rPr lang="en-US" sz="1800" dirty="0"/>
              <a:t>Shadowing</a:t>
            </a:r>
          </a:p>
          <a:p>
            <a:r>
              <a:rPr lang="en-US" dirty="0"/>
              <a:t>How to Access Trainings/Shadowing</a:t>
            </a:r>
          </a:p>
          <a:p>
            <a:pPr lvl="1">
              <a:buFont typeface="Wingdings" panose="05000000000000000000" pitchFamily="2" charset="2"/>
              <a:buChar char="q"/>
            </a:pPr>
            <a:r>
              <a:rPr lang="en-US" sz="1800" dirty="0"/>
              <a:t>Contact Bethany Fields– </a:t>
            </a:r>
            <a:r>
              <a:rPr lang="en-US" sz="1800" dirty="0">
                <a:solidFill>
                  <a:srgbClr val="0070C0"/>
                </a:solidFill>
                <a:hlinkClick r:id="rId2">
                  <a:extLst>
                    <a:ext uri="{A12FA001-AC4F-418D-AE19-62706E023703}">
                      <ahyp:hlinkClr xmlns:ahyp="http://schemas.microsoft.com/office/drawing/2018/hyperlinkcolor" val="tx"/>
                    </a:ext>
                  </a:extLst>
                </a:hlinkClick>
              </a:rPr>
              <a:t>bethanyf@spokaneschools.org</a:t>
            </a:r>
            <a:r>
              <a:rPr lang="en-US" sz="1800" dirty="0">
                <a:solidFill>
                  <a:srgbClr val="0070C0"/>
                </a:solidFill>
              </a:rPr>
              <a:t> </a:t>
            </a:r>
            <a:endParaRPr lang="en-US" sz="1800" dirty="0"/>
          </a:p>
        </p:txBody>
      </p:sp>
    </p:spTree>
    <p:extLst>
      <p:ext uri="{BB962C8B-B14F-4D97-AF65-F5344CB8AC3E}">
        <p14:creationId xmlns:p14="http://schemas.microsoft.com/office/powerpoint/2010/main" val="187196772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F53D259-ADA5-48CF-BD35-C8B30A30C00C}"/>
              </a:ext>
            </a:extLst>
          </p:cNvPr>
          <p:cNvSpPr>
            <a:spLocks noGrp="1"/>
          </p:cNvSpPr>
          <p:nvPr>
            <p:ph type="title"/>
          </p:nvPr>
        </p:nvSpPr>
        <p:spPr>
          <a:xfrm>
            <a:off x="152400" y="76200"/>
            <a:ext cx="6348413" cy="762000"/>
          </a:xfrm>
        </p:spPr>
        <p:txBody>
          <a:bodyPr/>
          <a:lstStyle/>
          <a:p>
            <a:pPr eaLnBrk="1" hangingPunct="1">
              <a:defRPr/>
            </a:pPr>
            <a:r>
              <a:rPr lang="en-US" altLang="en-US" b="1" u="sng" dirty="0">
                <a:effectLst>
                  <a:outerShdw blurRad="38100" dist="38100" dir="2700000" algn="tl">
                    <a:srgbClr val="000000">
                      <a:alpha val="43137"/>
                    </a:srgbClr>
                  </a:outerShdw>
                </a:effectLst>
              </a:rPr>
              <a:t>THINGS TO DO</a:t>
            </a:r>
          </a:p>
        </p:txBody>
      </p:sp>
      <p:sp>
        <p:nvSpPr>
          <p:cNvPr id="3" name="Content Placeholder 2">
            <a:extLst>
              <a:ext uri="{FF2B5EF4-FFF2-40B4-BE49-F238E27FC236}">
                <a16:creationId xmlns:a16="http://schemas.microsoft.com/office/drawing/2014/main" id="{F93E95E7-9BD5-4E6A-BB1F-B35A28082CA0}"/>
              </a:ext>
            </a:extLst>
          </p:cNvPr>
          <p:cNvSpPr>
            <a:spLocks noGrp="1"/>
          </p:cNvSpPr>
          <p:nvPr>
            <p:ph idx="1"/>
          </p:nvPr>
        </p:nvSpPr>
        <p:spPr>
          <a:xfrm>
            <a:off x="304800" y="838200"/>
            <a:ext cx="6991350" cy="5486400"/>
          </a:xfrm>
        </p:spPr>
        <p:txBody>
          <a:bodyPr rtlCol="0">
            <a:noAutofit/>
          </a:bodyPr>
          <a:lstStyle/>
          <a:p>
            <a:pPr eaLnBrk="1" fontAlgn="auto" hangingPunct="1">
              <a:spcAft>
                <a:spcPts val="0"/>
              </a:spcAft>
              <a:buFont typeface="Wingdings 3" panose="05040102010807070707" pitchFamily="18" charset="2"/>
              <a:buChar char="u"/>
              <a:defRPr/>
            </a:pPr>
            <a:r>
              <a:rPr lang="en-US" altLang="en-US" sz="1600" b="1" dirty="0">
                <a:solidFill>
                  <a:schemeClr val="tx1">
                    <a:lumMod val="75000"/>
                    <a:lumOff val="25000"/>
                  </a:schemeClr>
                </a:solidFill>
              </a:rPr>
              <a:t>Upon Arrival </a:t>
            </a:r>
          </a:p>
          <a:p>
            <a:pPr marL="857250" lvl="1" indent="-457200" fontAlgn="auto">
              <a:buFont typeface="Wingdings" panose="05000000000000000000" pitchFamily="2" charset="2"/>
              <a:buChar char="q"/>
              <a:defRPr/>
            </a:pPr>
            <a:r>
              <a:rPr lang="en-US" dirty="0">
                <a:solidFill>
                  <a:schemeClr val="tx1"/>
                </a:solidFill>
              </a:rPr>
              <a:t>Report to the public or main office.</a:t>
            </a:r>
          </a:p>
          <a:p>
            <a:pPr marL="857250" lvl="1" indent="-457200" fontAlgn="auto">
              <a:buFont typeface="Wingdings" panose="05000000000000000000" pitchFamily="2" charset="2"/>
              <a:buChar char="q"/>
              <a:defRPr/>
            </a:pPr>
            <a:r>
              <a:rPr lang="en-US" dirty="0">
                <a:solidFill>
                  <a:schemeClr val="tx1"/>
                </a:solidFill>
              </a:rPr>
              <a:t>Sign in and introduce yourself to office staff.</a:t>
            </a:r>
          </a:p>
          <a:p>
            <a:pPr marL="857250" lvl="1" indent="-457200" fontAlgn="auto">
              <a:buFont typeface="Wingdings" panose="05000000000000000000" pitchFamily="2" charset="2"/>
              <a:buChar char="q"/>
              <a:defRPr/>
            </a:pPr>
            <a:r>
              <a:rPr lang="en-US" dirty="0">
                <a:solidFill>
                  <a:schemeClr val="tx1"/>
                </a:solidFill>
              </a:rPr>
              <a:t>Collect a Radio or Badge with access, if necessary, and any sub plans.</a:t>
            </a:r>
          </a:p>
          <a:p>
            <a:pPr marL="857250" lvl="1" indent="-457200" fontAlgn="auto">
              <a:buFont typeface="Wingdings" panose="05000000000000000000" pitchFamily="2" charset="2"/>
              <a:buChar char="q"/>
              <a:defRPr/>
            </a:pPr>
            <a:r>
              <a:rPr lang="en-US" altLang="en-US" dirty="0">
                <a:solidFill>
                  <a:schemeClr val="tx1"/>
                </a:solidFill>
              </a:rPr>
              <a:t>Clarify cell phone usage rules for specific building. </a:t>
            </a:r>
          </a:p>
          <a:p>
            <a:pPr fontAlgn="auto">
              <a:buFont typeface="Wingdings 3" panose="05040102010807070707" pitchFamily="18" charset="2"/>
              <a:buChar char="u"/>
              <a:defRPr/>
            </a:pPr>
            <a:r>
              <a:rPr lang="en-US" altLang="en-US" sz="1600" b="1" dirty="0">
                <a:solidFill>
                  <a:schemeClr val="tx1"/>
                </a:solidFill>
              </a:rPr>
              <a:t>End of Day</a:t>
            </a:r>
          </a:p>
          <a:p>
            <a:pPr lvl="1" indent="-342900" eaLnBrk="1" fontAlgn="auto" hangingPunct="1">
              <a:spcAft>
                <a:spcPts val="0"/>
              </a:spcAft>
              <a:buFont typeface="Wingdings" panose="05000000000000000000" pitchFamily="2" charset="2"/>
              <a:buChar char="q"/>
              <a:defRPr/>
            </a:pPr>
            <a:r>
              <a:rPr lang="en-US" dirty="0">
                <a:solidFill>
                  <a:schemeClr val="tx1"/>
                </a:solidFill>
              </a:rPr>
              <a:t>Return Radios and Badge with access to the Office Manager.</a:t>
            </a:r>
          </a:p>
          <a:p>
            <a:pPr lvl="1" indent="-342900" eaLnBrk="1" fontAlgn="auto" hangingPunct="1">
              <a:spcAft>
                <a:spcPts val="0"/>
              </a:spcAft>
              <a:buFont typeface="Wingdings" panose="05000000000000000000" pitchFamily="2" charset="2"/>
              <a:buChar char="q"/>
              <a:defRPr/>
            </a:pPr>
            <a:r>
              <a:rPr lang="en-US" dirty="0">
                <a:solidFill>
                  <a:schemeClr val="tx1"/>
                </a:solidFill>
              </a:rPr>
              <a:t>Leave a note on how your day went, things to know, etc.</a:t>
            </a:r>
          </a:p>
          <a:p>
            <a:pPr lvl="1" indent="-342900" eaLnBrk="1" fontAlgn="auto" hangingPunct="1">
              <a:spcAft>
                <a:spcPts val="0"/>
              </a:spcAft>
              <a:buFont typeface="Wingdings" panose="05000000000000000000" pitchFamily="2" charset="2"/>
              <a:buChar char="q"/>
              <a:defRPr/>
            </a:pPr>
            <a:r>
              <a:rPr lang="en-US" dirty="0">
                <a:solidFill>
                  <a:schemeClr val="tx1"/>
                </a:solidFill>
              </a:rPr>
              <a:t>Sign out for the day. </a:t>
            </a:r>
          </a:p>
          <a:p>
            <a:pPr eaLnBrk="1" fontAlgn="auto" hangingPunct="1">
              <a:spcAft>
                <a:spcPts val="0"/>
              </a:spcAft>
              <a:buFont typeface="Wingdings 3" charset="2"/>
              <a:buChar char=""/>
              <a:defRPr/>
            </a:pPr>
            <a:endParaRPr lang="en-US" altLang="en-US" sz="1600" dirty="0">
              <a:solidFill>
                <a:schemeClr val="tx1">
                  <a:lumMod val="75000"/>
                  <a:lumOff val="25000"/>
                </a:schemeClr>
              </a:solidFill>
            </a:endParaRPr>
          </a:p>
          <a:p>
            <a:pPr marL="0" indent="0" eaLnBrk="1" fontAlgn="auto" hangingPunct="1">
              <a:spcAft>
                <a:spcPts val="0"/>
              </a:spcAft>
              <a:buNone/>
              <a:defRPr/>
            </a:pPr>
            <a:endParaRPr lang="en-US" altLang="en-US" sz="16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16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1600" dirty="0">
              <a:solidFill>
                <a:schemeClr val="tx1">
                  <a:lumMod val="75000"/>
                  <a:lumOff val="25000"/>
                </a:schemeClr>
              </a:solidFill>
            </a:endParaRPr>
          </a:p>
          <a:p>
            <a:pPr marL="0" indent="0" eaLnBrk="1" fontAlgn="auto" hangingPunct="1">
              <a:spcAft>
                <a:spcPts val="0"/>
              </a:spcAft>
              <a:buFont typeface="Wingdings 3" panose="05040102010807070707" pitchFamily="18" charset="2"/>
              <a:buNone/>
              <a:defRPr/>
            </a:pPr>
            <a:endParaRPr lang="en-US" altLang="en-US" sz="16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1900" dirty="0">
              <a:solidFill>
                <a:schemeClr val="tx1">
                  <a:lumMod val="75000"/>
                  <a:lumOff val="25000"/>
                </a:schemeClr>
              </a:solidFill>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400-06CA-42ED-B1AF-2BB8EF3B34EB}"/>
              </a:ext>
            </a:extLst>
          </p:cNvPr>
          <p:cNvSpPr>
            <a:spLocks noGrp="1"/>
          </p:cNvSpPr>
          <p:nvPr>
            <p:ph type="title"/>
          </p:nvPr>
        </p:nvSpPr>
        <p:spPr>
          <a:xfrm>
            <a:off x="250600" y="175968"/>
            <a:ext cx="7543800" cy="682625"/>
          </a:xfrm>
        </p:spPr>
        <p:txBody>
          <a:bodyPr/>
          <a:lstStyle/>
          <a:p>
            <a:r>
              <a:rPr lang="en-US" b="1" u="sng" dirty="0">
                <a:effectLst>
                  <a:outerShdw blurRad="38100" dist="38100" dir="2700000" algn="tl">
                    <a:srgbClr val="000000">
                      <a:alpha val="43137"/>
                    </a:srgbClr>
                  </a:outerShdw>
                </a:effectLst>
              </a:rPr>
              <a:t>Ensure Success</a:t>
            </a:r>
          </a:p>
        </p:txBody>
      </p:sp>
      <p:sp>
        <p:nvSpPr>
          <p:cNvPr id="3" name="Content Placeholder 2">
            <a:extLst>
              <a:ext uri="{FF2B5EF4-FFF2-40B4-BE49-F238E27FC236}">
                <a16:creationId xmlns:a16="http://schemas.microsoft.com/office/drawing/2014/main" id="{637C4B34-836A-4D21-9535-5D254E0679BA}"/>
              </a:ext>
            </a:extLst>
          </p:cNvPr>
          <p:cNvSpPr>
            <a:spLocks noGrp="1"/>
          </p:cNvSpPr>
          <p:nvPr>
            <p:ph idx="1"/>
          </p:nvPr>
        </p:nvSpPr>
        <p:spPr>
          <a:xfrm>
            <a:off x="250601" y="970207"/>
            <a:ext cx="7217000" cy="5711825"/>
          </a:xfrm>
        </p:spPr>
        <p:txBody>
          <a:bodyPr/>
          <a:lstStyle/>
          <a:p>
            <a:pPr fontAlgn="auto">
              <a:buFont typeface="Wingdings 3" panose="05040102010807070707" pitchFamily="18" charset="2"/>
              <a:buChar char="u"/>
              <a:defRPr/>
            </a:pPr>
            <a:r>
              <a:rPr lang="en-US" altLang="en-US" sz="1600" dirty="0">
                <a:solidFill>
                  <a:schemeClr val="tx1"/>
                </a:solidFill>
              </a:rPr>
              <a:t>Be prepared to work directly with students. </a:t>
            </a:r>
          </a:p>
          <a:p>
            <a:pPr marL="57150" indent="0" fontAlgn="auto">
              <a:buNone/>
              <a:defRPr/>
            </a:pPr>
            <a:endParaRPr lang="en-US" altLang="en-US" sz="1600" dirty="0">
              <a:solidFill>
                <a:schemeClr val="tx1"/>
              </a:solidFill>
            </a:endParaRPr>
          </a:p>
          <a:p>
            <a:pPr fontAlgn="auto">
              <a:buFont typeface="Wingdings 3" panose="05040102010807070707" pitchFamily="18" charset="2"/>
              <a:buChar char="u"/>
              <a:defRPr/>
            </a:pPr>
            <a:r>
              <a:rPr lang="en-US" altLang="en-US" sz="1600" dirty="0">
                <a:solidFill>
                  <a:schemeClr val="tx1"/>
                </a:solidFill>
              </a:rPr>
              <a:t>Follow instructions to the best of your ability. </a:t>
            </a:r>
          </a:p>
          <a:p>
            <a:pPr fontAlgn="auto">
              <a:buFont typeface="Wingdings 3" panose="05040102010807070707" pitchFamily="18" charset="2"/>
              <a:buChar char="u"/>
              <a:defRPr/>
            </a:pPr>
            <a:endParaRPr lang="en-US" altLang="en-US" sz="1600" dirty="0">
              <a:solidFill>
                <a:schemeClr val="tx1"/>
              </a:solidFill>
            </a:endParaRPr>
          </a:p>
          <a:p>
            <a:pPr fontAlgn="auto">
              <a:buFont typeface="Wingdings 3" panose="05040102010807070707" pitchFamily="18" charset="2"/>
              <a:buChar char="u"/>
              <a:defRPr/>
            </a:pPr>
            <a:r>
              <a:rPr lang="en-US" altLang="en-US" sz="1600" dirty="0">
                <a:solidFill>
                  <a:schemeClr val="tx1"/>
                </a:solidFill>
              </a:rPr>
              <a:t>Communicate clearly and often with others in office.</a:t>
            </a:r>
          </a:p>
          <a:p>
            <a:pPr marL="57150" indent="0" fontAlgn="auto">
              <a:buNone/>
              <a:defRPr/>
            </a:pPr>
            <a:endParaRPr lang="en-US" altLang="en-US" sz="1600" dirty="0">
              <a:solidFill>
                <a:schemeClr val="tx1"/>
              </a:solidFill>
            </a:endParaRPr>
          </a:p>
          <a:p>
            <a:pPr fontAlgn="auto">
              <a:buFont typeface="Wingdings 3" panose="05040102010807070707" pitchFamily="18" charset="2"/>
              <a:buChar char="u"/>
              <a:defRPr/>
            </a:pPr>
            <a:r>
              <a:rPr lang="en-US" altLang="en-US" sz="1600" dirty="0">
                <a:solidFill>
                  <a:schemeClr val="tx1"/>
                </a:solidFill>
              </a:rPr>
              <a:t>Have a positive can-do attitude.</a:t>
            </a:r>
          </a:p>
          <a:p>
            <a:pPr marL="57150" indent="0" fontAlgn="auto">
              <a:buNone/>
              <a:defRPr/>
            </a:pPr>
            <a:endParaRPr lang="en-US" altLang="en-US" sz="1600" dirty="0">
              <a:solidFill>
                <a:schemeClr val="tx1"/>
              </a:solidFill>
            </a:endParaRPr>
          </a:p>
          <a:p>
            <a:pPr fontAlgn="auto">
              <a:buFont typeface="Wingdings 3" panose="05040102010807070707" pitchFamily="18" charset="2"/>
              <a:buChar char="u"/>
              <a:defRPr/>
            </a:pPr>
            <a:r>
              <a:rPr lang="en-US" altLang="en-US" sz="1600" dirty="0">
                <a:solidFill>
                  <a:schemeClr val="tx1"/>
                </a:solidFill>
              </a:rPr>
              <a:t>Be Proactive:</a:t>
            </a:r>
          </a:p>
          <a:p>
            <a:pPr lvl="1" fontAlgn="auto">
              <a:buFont typeface="Wingdings" panose="05000000000000000000" pitchFamily="2" charset="2"/>
              <a:buChar char="q"/>
              <a:defRPr/>
            </a:pPr>
            <a:r>
              <a:rPr lang="en-US" altLang="en-US" dirty="0">
                <a:solidFill>
                  <a:schemeClr val="tx1"/>
                </a:solidFill>
              </a:rPr>
              <a:t>Answer Phones without being asked.</a:t>
            </a:r>
          </a:p>
          <a:p>
            <a:pPr lvl="1" fontAlgn="auto">
              <a:buFont typeface="Wingdings" panose="05000000000000000000" pitchFamily="2" charset="2"/>
              <a:buChar char="q"/>
              <a:defRPr/>
            </a:pPr>
            <a:r>
              <a:rPr lang="en-US" altLang="en-US" dirty="0">
                <a:solidFill>
                  <a:schemeClr val="tx1"/>
                </a:solidFill>
              </a:rPr>
              <a:t> Assist with granting entry to building.</a:t>
            </a:r>
          </a:p>
          <a:p>
            <a:pPr lvl="1" fontAlgn="auto">
              <a:buFont typeface="Wingdings" panose="05000000000000000000" pitchFamily="2" charset="2"/>
              <a:buChar char="q"/>
              <a:defRPr/>
            </a:pPr>
            <a:r>
              <a:rPr lang="en-US" altLang="en-US" dirty="0">
                <a:solidFill>
                  <a:schemeClr val="tx1"/>
                </a:solidFill>
              </a:rPr>
              <a:t>Offer to assist with students or projects.</a:t>
            </a:r>
          </a:p>
          <a:p>
            <a:pPr marL="0" indent="0" algn="ctr" fontAlgn="auto">
              <a:buNone/>
              <a:defRPr/>
            </a:pPr>
            <a:endParaRPr lang="en-US" dirty="0">
              <a:solidFill>
                <a:schemeClr val="tx1"/>
              </a:solidFill>
            </a:endParaRPr>
          </a:p>
          <a:p>
            <a:pPr marL="0" indent="0" algn="ctr" fontAlgn="auto">
              <a:buNone/>
              <a:defRPr/>
            </a:pPr>
            <a:r>
              <a:rPr lang="en-US" sz="1600" b="1" i="1" dirty="0">
                <a:solidFill>
                  <a:schemeClr val="tx1"/>
                </a:solidFill>
                <a:effectLst/>
                <a:ea typeface="Times New Roman" panose="02020603050405020304" pitchFamily="18" charset="0"/>
              </a:rPr>
              <a:t>This is your opportunity to shine, especially if you are interested in </a:t>
            </a:r>
          </a:p>
          <a:p>
            <a:pPr marL="0" indent="0" algn="ctr" fontAlgn="auto">
              <a:buNone/>
              <a:defRPr/>
            </a:pPr>
            <a:r>
              <a:rPr lang="en-US" sz="1600" b="1" i="1" dirty="0">
                <a:solidFill>
                  <a:schemeClr val="tx1"/>
                </a:solidFill>
                <a:effectLst/>
                <a:ea typeface="Times New Roman" panose="02020603050405020304" pitchFamily="18" charset="0"/>
              </a:rPr>
              <a:t>applying for full-time positions. </a:t>
            </a:r>
            <a:endParaRPr lang="en-US" sz="1600" b="1" i="1" dirty="0">
              <a:solidFill>
                <a:schemeClr val="tx1"/>
              </a:solidFill>
              <a:effectLst/>
              <a:ea typeface="Calibri" panose="020F0502020204030204" pitchFamily="34" charset="0"/>
            </a:endParaRPr>
          </a:p>
          <a:p>
            <a:pPr marL="0" indent="0" fontAlgn="auto">
              <a:buNone/>
              <a:defRPr/>
            </a:pPr>
            <a:r>
              <a:rPr lang="en-US" altLang="en-US" sz="1600" dirty="0">
                <a:solidFill>
                  <a:schemeClr val="tx1"/>
                </a:solidFill>
              </a:rPr>
              <a:t>.  </a:t>
            </a:r>
          </a:p>
          <a:p>
            <a:endParaRPr lang="en-US" dirty="0"/>
          </a:p>
        </p:txBody>
      </p:sp>
    </p:spTree>
    <p:extLst>
      <p:ext uri="{BB962C8B-B14F-4D97-AF65-F5344CB8AC3E}">
        <p14:creationId xmlns:p14="http://schemas.microsoft.com/office/powerpoint/2010/main" val="75796839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FF7D-E336-370B-B0F3-8BCA040262E2}"/>
              </a:ext>
            </a:extLst>
          </p:cNvPr>
          <p:cNvSpPr>
            <a:spLocks noGrp="1"/>
          </p:cNvSpPr>
          <p:nvPr>
            <p:ph type="title"/>
          </p:nvPr>
        </p:nvSpPr>
        <p:spPr/>
        <p:txBody>
          <a:bodyPr/>
          <a:lstStyle/>
          <a:p>
            <a:r>
              <a:rPr lang="en-US" dirty="0"/>
              <a:t>Ideas of tasks you offer to help with:</a:t>
            </a:r>
          </a:p>
        </p:txBody>
      </p:sp>
      <p:sp>
        <p:nvSpPr>
          <p:cNvPr id="3" name="Content Placeholder 2">
            <a:extLst>
              <a:ext uri="{FF2B5EF4-FFF2-40B4-BE49-F238E27FC236}">
                <a16:creationId xmlns:a16="http://schemas.microsoft.com/office/drawing/2014/main" id="{A1AF268E-7C47-2C27-6E12-E12B59E184F7}"/>
              </a:ext>
            </a:extLst>
          </p:cNvPr>
          <p:cNvSpPr>
            <a:spLocks noGrp="1"/>
          </p:cNvSpPr>
          <p:nvPr>
            <p:ph idx="1"/>
          </p:nvPr>
        </p:nvSpPr>
        <p:spPr/>
        <p:txBody>
          <a:bodyPr/>
          <a:lstStyle/>
          <a:p>
            <a:r>
              <a:rPr lang="en-US" dirty="0"/>
              <a:t>Make student registration packets</a:t>
            </a:r>
          </a:p>
          <a:p>
            <a:r>
              <a:rPr lang="en-US" dirty="0"/>
              <a:t>Make photocopies of school forms </a:t>
            </a:r>
          </a:p>
          <a:p>
            <a:r>
              <a:rPr lang="en-US" dirty="0"/>
              <a:t>Make new updated versions of school forms</a:t>
            </a:r>
          </a:p>
          <a:p>
            <a:r>
              <a:rPr lang="en-US" dirty="0"/>
              <a:t>Wipe down or dust the office</a:t>
            </a:r>
          </a:p>
          <a:p>
            <a:r>
              <a:rPr lang="en-US" dirty="0"/>
              <a:t>Inventory supplies</a:t>
            </a:r>
          </a:p>
          <a:p>
            <a:r>
              <a:rPr lang="en-US" dirty="0"/>
              <a:t>Restock paper</a:t>
            </a:r>
          </a:p>
          <a:p>
            <a:r>
              <a:rPr lang="en-US" dirty="0"/>
              <a:t>Put mail in boxes</a:t>
            </a:r>
          </a:p>
          <a:p>
            <a:endParaRPr lang="en-US" dirty="0"/>
          </a:p>
          <a:p>
            <a:endParaRPr lang="en-US" dirty="0"/>
          </a:p>
          <a:p>
            <a:endParaRPr lang="en-US" dirty="0"/>
          </a:p>
        </p:txBody>
      </p:sp>
    </p:spTree>
    <p:extLst>
      <p:ext uri="{BB962C8B-B14F-4D97-AF65-F5344CB8AC3E}">
        <p14:creationId xmlns:p14="http://schemas.microsoft.com/office/powerpoint/2010/main" val="40619666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4E477709-3F6B-41ED-91F8-8ABD2DA853D8}"/>
              </a:ext>
            </a:extLst>
          </p:cNvPr>
          <p:cNvSpPr>
            <a:spLocks noGrp="1"/>
          </p:cNvSpPr>
          <p:nvPr>
            <p:ph type="title"/>
          </p:nvPr>
        </p:nvSpPr>
        <p:spPr/>
        <p:txBody>
          <a:bodyPr/>
          <a:lstStyle/>
          <a:p>
            <a:pPr eaLnBrk="1" hangingPunct="1">
              <a:defRPr/>
            </a:pPr>
            <a:r>
              <a:rPr lang="en-US" altLang="en-US" sz="5400" b="1" u="sng" dirty="0">
                <a:effectLst>
                  <a:outerShdw blurRad="38100" dist="38100" dir="2700000" algn="tl">
                    <a:srgbClr val="000000">
                      <a:alpha val="43137"/>
                    </a:srgbClr>
                  </a:outerShdw>
                </a:effectLst>
              </a:rPr>
              <a:t>Housekeeping</a:t>
            </a:r>
          </a:p>
        </p:txBody>
      </p:sp>
      <p:sp>
        <p:nvSpPr>
          <p:cNvPr id="34819" name="Content Placeholder 2">
            <a:extLst>
              <a:ext uri="{FF2B5EF4-FFF2-40B4-BE49-F238E27FC236}">
                <a16:creationId xmlns:a16="http://schemas.microsoft.com/office/drawing/2014/main" id="{0240C226-DA60-475F-85C1-423CBC06DD06}"/>
              </a:ext>
            </a:extLst>
          </p:cNvPr>
          <p:cNvSpPr>
            <a:spLocks noGrp="1"/>
          </p:cNvSpPr>
          <p:nvPr>
            <p:ph idx="1"/>
          </p:nvPr>
        </p:nvSpPr>
        <p:spPr>
          <a:xfrm>
            <a:off x="609600" y="1676400"/>
            <a:ext cx="6348413" cy="4876800"/>
          </a:xfrm>
        </p:spPr>
        <p:txBody>
          <a:bodyPr>
            <a:normAutofit/>
          </a:bodyPr>
          <a:lstStyle/>
          <a:p>
            <a:pPr eaLnBrk="1" hangingPunct="1">
              <a:buFont typeface="Wingdings 3" panose="05040102010807070707" pitchFamily="18" charset="2"/>
              <a:buChar char="u"/>
              <a:defRPr/>
            </a:pPr>
            <a:r>
              <a:rPr lang="en-US" altLang="en-US" sz="2000" dirty="0"/>
              <a:t>Resignation or new job</a:t>
            </a:r>
          </a:p>
          <a:p>
            <a:pPr lvl="1" eaLnBrk="1" hangingPunct="1">
              <a:buFont typeface="Wingdings" panose="05000000000000000000" pitchFamily="2" charset="2"/>
              <a:buChar char="q"/>
              <a:defRPr/>
            </a:pPr>
            <a:r>
              <a:rPr lang="en-US" altLang="en-US" sz="2000" dirty="0"/>
              <a:t>Please send an email/letter advising us of your status change as soon as possible.</a:t>
            </a:r>
          </a:p>
          <a:p>
            <a:pPr marL="457200" lvl="1" indent="0" eaLnBrk="1" hangingPunct="1">
              <a:buFont typeface="Wingdings 3" panose="05040102010807070707" pitchFamily="18" charset="2"/>
              <a:buNone/>
              <a:defRPr/>
            </a:pPr>
            <a:endParaRPr lang="en-US" altLang="en-US" sz="2000" dirty="0"/>
          </a:p>
          <a:p>
            <a:pPr eaLnBrk="1" hangingPunct="1">
              <a:buFont typeface="Wingdings 3" panose="05040102010807070707" pitchFamily="18" charset="2"/>
              <a:buChar char="u"/>
              <a:defRPr/>
            </a:pPr>
            <a:r>
              <a:rPr lang="en-US" altLang="en-US" sz="2000" dirty="0"/>
              <a:t>Minimum 10 days of subbing per year to remain a substitute.</a:t>
            </a:r>
          </a:p>
          <a:p>
            <a:pPr marL="0" indent="0" eaLnBrk="1" hangingPunct="1">
              <a:buFont typeface="Wingdings 3" panose="05040102010807070707" pitchFamily="18" charset="2"/>
              <a:buNone/>
              <a:defRPr/>
            </a:pPr>
            <a:endParaRPr lang="en-US" altLang="en-US" sz="2000" dirty="0"/>
          </a:p>
          <a:p>
            <a:pPr eaLnBrk="1" hangingPunct="1">
              <a:buFont typeface="Wingdings 3" panose="05040102010807070707" pitchFamily="18" charset="2"/>
              <a:buChar char="u"/>
              <a:defRPr/>
            </a:pPr>
            <a:r>
              <a:rPr lang="en-US" altLang="en-US" sz="2000" dirty="0"/>
              <a:t>Keep your contact information in Frontline updated! </a:t>
            </a:r>
          </a:p>
          <a:p>
            <a:pPr marL="0" indent="0" eaLnBrk="1" hangingPunct="1">
              <a:buNone/>
              <a:defRPr/>
            </a:pPr>
            <a:endParaRPr lang="en-US" sz="2000" dirty="0">
              <a:solidFill>
                <a:schemeClr val="tx1"/>
              </a:solidFill>
            </a:endParaRPr>
          </a:p>
          <a:p>
            <a:pPr eaLnBrk="1" hangingPunct="1">
              <a:buFont typeface="Wingdings 3" panose="05040102010807070707" pitchFamily="18" charset="2"/>
              <a:buChar char="u"/>
              <a:defRPr/>
            </a:pPr>
            <a:r>
              <a:rPr lang="en-US" sz="2000" dirty="0">
                <a:solidFill>
                  <a:schemeClr val="tx1"/>
                </a:solidFill>
              </a:rPr>
              <a:t>We will only send email to your school district email and not to your personal email. </a:t>
            </a:r>
          </a:p>
          <a:p>
            <a:pPr eaLnBrk="1" hangingPunct="1">
              <a:buFont typeface="Wingdings 3" panose="05040102010807070707" pitchFamily="18" charset="2"/>
              <a:buChar char="u"/>
              <a:defRPr/>
            </a:pPr>
            <a:endParaRPr lang="en-US" altLang="en-US" sz="2200" dirty="0"/>
          </a:p>
          <a:p>
            <a:pPr eaLnBrk="1" hangingPunct="1">
              <a:buFont typeface="Wingdings 3" panose="05040102010807070707" pitchFamily="18" charset="2"/>
              <a:buChar char="u"/>
              <a:defRPr/>
            </a:pPr>
            <a:endParaRPr lang="en-US" altLang="en-US" sz="2200" dirty="0"/>
          </a:p>
          <a:p>
            <a:pPr marL="457200" lvl="1" indent="0" eaLnBrk="1" hangingPunct="1">
              <a:buFont typeface="Wingdings 3" panose="05040102010807070707" pitchFamily="18" charset="2"/>
              <a:buNone/>
              <a:defRPr/>
            </a:pPr>
            <a:endParaRPr lang="en-US" altLang="en-US" sz="2000" dirty="0"/>
          </a:p>
          <a:p>
            <a:pPr lvl="1" eaLnBrk="1" hangingPunct="1">
              <a:buFont typeface="Wingdings" panose="05000000000000000000" pitchFamily="2" charset="2"/>
              <a:buChar char="q"/>
              <a:defRPr/>
            </a:pPr>
            <a:endParaRPr lang="en-US" altLang="en-US"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08FB5620-0EFC-410D-8EDE-9AE8F5E01734}"/>
              </a:ext>
            </a:extLst>
          </p:cNvPr>
          <p:cNvSpPr>
            <a:spLocks noGrp="1"/>
          </p:cNvSpPr>
          <p:nvPr>
            <p:ph type="title"/>
          </p:nvPr>
        </p:nvSpPr>
        <p:spPr/>
        <p:txBody>
          <a:bodyPr/>
          <a:lstStyle/>
          <a:p>
            <a:pPr eaLnBrk="1" hangingPunct="1">
              <a:defRPr/>
            </a:pPr>
            <a:r>
              <a:rPr lang="en-US" altLang="en-US" sz="5400" b="1" u="sng" dirty="0">
                <a:effectLst>
                  <a:outerShdw blurRad="38100" dist="38100" dir="2700000" algn="tl">
                    <a:srgbClr val="000000">
                      <a:alpha val="43137"/>
                    </a:srgbClr>
                  </a:outerShdw>
                </a:effectLst>
              </a:rPr>
              <a:t>Introductions</a:t>
            </a:r>
            <a:r>
              <a:rPr lang="en-US" altLang="en-US" sz="5400" b="1" u="sng" dirty="0"/>
              <a:t> </a:t>
            </a:r>
          </a:p>
        </p:txBody>
      </p:sp>
      <p:sp>
        <p:nvSpPr>
          <p:cNvPr id="2" name="Text Placeholder 1">
            <a:extLst>
              <a:ext uri="{FF2B5EF4-FFF2-40B4-BE49-F238E27FC236}">
                <a16:creationId xmlns:a16="http://schemas.microsoft.com/office/drawing/2014/main" id="{C1108049-750E-341F-1ACA-F41E452690D7}"/>
              </a:ext>
            </a:extLst>
          </p:cNvPr>
          <p:cNvSpPr>
            <a:spLocks noGrp="1"/>
          </p:cNvSpPr>
          <p:nvPr>
            <p:ph type="body" idx="1"/>
          </p:nvPr>
        </p:nvSpPr>
        <p:spPr>
          <a:xfrm>
            <a:off x="609599" y="1930400"/>
            <a:ext cx="3090672" cy="576262"/>
          </a:xfrm>
        </p:spPr>
        <p:txBody>
          <a:bodyPr/>
          <a:lstStyle/>
          <a:p>
            <a:r>
              <a:rPr lang="en-US" dirty="0"/>
              <a:t>Sub Services</a:t>
            </a:r>
          </a:p>
        </p:txBody>
      </p:sp>
      <p:sp>
        <p:nvSpPr>
          <p:cNvPr id="7170" name="Rectangle 3">
            <a:extLst>
              <a:ext uri="{FF2B5EF4-FFF2-40B4-BE49-F238E27FC236}">
                <a16:creationId xmlns:a16="http://schemas.microsoft.com/office/drawing/2014/main" id="{DB5B3179-D85C-4A91-952E-EC2E04173F8B}"/>
              </a:ext>
            </a:extLst>
          </p:cNvPr>
          <p:cNvSpPr>
            <a:spLocks noGrp="1" noChangeArrowheads="1"/>
          </p:cNvSpPr>
          <p:nvPr>
            <p:ph sz="half" idx="2"/>
          </p:nvPr>
        </p:nvSpPr>
        <p:spPr>
          <a:xfrm>
            <a:off x="534740" y="2506661"/>
            <a:ext cx="3090672" cy="3304117"/>
          </a:xfrm>
        </p:spPr>
        <p:txBody>
          <a:bodyPr rtlCol="0">
            <a:normAutofit fontScale="47500" lnSpcReduction="20000"/>
          </a:bodyPr>
          <a:lstStyle/>
          <a:p>
            <a:pPr eaLnBrk="1" fontAlgn="auto" hangingPunct="1">
              <a:spcBef>
                <a:spcPts val="0"/>
              </a:spcBef>
              <a:spcAft>
                <a:spcPts val="0"/>
              </a:spcAft>
              <a:defRPr/>
            </a:pPr>
            <a:r>
              <a:rPr lang="en-US" altLang="en-US" sz="2800" b="1" dirty="0">
                <a:solidFill>
                  <a:schemeClr val="tx1">
                    <a:lumMod val="75000"/>
                    <a:lumOff val="25000"/>
                  </a:schemeClr>
                </a:solidFill>
                <a:latin typeface="+mj-lt"/>
                <a:cs typeface="Adobe Devanagari" panose="02040503050201020203" pitchFamily="18" charset="0"/>
              </a:rPr>
              <a:t>Bethany Fields</a:t>
            </a: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rPr>
              <a:t>Classified Substitute Application &amp; Selection Specialist </a:t>
            </a:r>
          </a:p>
          <a:p>
            <a:pPr marL="400050" lvl="1" indent="0" eaLnBrk="1" fontAlgn="auto" hangingPunct="1">
              <a:spcBef>
                <a:spcPts val="0"/>
              </a:spcBef>
              <a:spcAft>
                <a:spcPts val="0"/>
              </a:spcAft>
              <a:buFont typeface="Wingdings 3" panose="05040102010807070707" pitchFamily="18" charset="2"/>
              <a:buNone/>
              <a:defRPr/>
            </a:pPr>
            <a:r>
              <a:rPr lang="en-US" altLang="en-US" sz="2600" u="sng" dirty="0">
                <a:solidFill>
                  <a:schemeClr val="accent1"/>
                </a:solidFill>
                <a:latin typeface="+mj-lt"/>
                <a:cs typeface="Adobe Devanagari" panose="02040503050201020203" pitchFamily="18" charset="0"/>
              </a:rPr>
              <a:t>BethanyF</a:t>
            </a:r>
            <a:r>
              <a:rPr lang="en-US" altLang="en-US" sz="2600" dirty="0">
                <a:solidFill>
                  <a:schemeClr val="tx1">
                    <a:lumMod val="75000"/>
                    <a:lumOff val="25000"/>
                  </a:schemeClr>
                </a:solidFill>
                <a:latin typeface="+mj-lt"/>
                <a:cs typeface="Adobe Devanagari" panose="02040503050201020203" pitchFamily="18" charset="0"/>
                <a:hlinkClick r:id="rId3"/>
              </a:rPr>
              <a:t>@spokaneschools.org</a:t>
            </a:r>
            <a:r>
              <a:rPr lang="en-US" altLang="en-US" sz="2600" dirty="0">
                <a:solidFill>
                  <a:schemeClr val="tx1">
                    <a:lumMod val="75000"/>
                    <a:lumOff val="25000"/>
                  </a:schemeClr>
                </a:solidFill>
                <a:latin typeface="+mj-lt"/>
                <a:cs typeface="Adobe Devanagari" panose="02040503050201020203" pitchFamily="18" charset="0"/>
              </a:rPr>
              <a:t> </a:t>
            </a: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rPr>
              <a:t>(509) 354-5980</a:t>
            </a:r>
          </a:p>
          <a:p>
            <a:pPr marL="400050" lvl="1" indent="0" eaLnBrk="1" fontAlgn="auto" hangingPunct="1">
              <a:spcBef>
                <a:spcPts val="0"/>
              </a:spcBef>
              <a:spcAft>
                <a:spcPts val="0"/>
              </a:spcAft>
              <a:buFont typeface="Wingdings 3" panose="05040102010807070707" pitchFamily="18" charset="2"/>
              <a:buNone/>
              <a:defRPr/>
            </a:pPr>
            <a:endParaRPr lang="en-US" altLang="en-US" sz="2600" dirty="0">
              <a:solidFill>
                <a:schemeClr val="tx1">
                  <a:lumMod val="75000"/>
                  <a:lumOff val="25000"/>
                </a:schemeClr>
              </a:solidFill>
              <a:latin typeface="+mj-lt"/>
              <a:cs typeface="Adobe Devanagari" panose="02040503050201020203" pitchFamily="18" charset="0"/>
            </a:endParaRPr>
          </a:p>
          <a:p>
            <a:pPr eaLnBrk="1" fontAlgn="auto" hangingPunct="1">
              <a:spcBef>
                <a:spcPts val="0"/>
              </a:spcBef>
              <a:spcAft>
                <a:spcPts val="0"/>
              </a:spcAft>
              <a:defRPr/>
            </a:pPr>
            <a:r>
              <a:rPr lang="en-US" altLang="en-US" sz="2800" b="1" dirty="0">
                <a:solidFill>
                  <a:schemeClr val="tx1">
                    <a:lumMod val="75000"/>
                    <a:lumOff val="25000"/>
                  </a:schemeClr>
                </a:solidFill>
                <a:latin typeface="+mj-lt"/>
                <a:cs typeface="Adobe Devanagari" panose="02040503050201020203" pitchFamily="18" charset="0"/>
              </a:rPr>
              <a:t>Shelly Sines</a:t>
            </a: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rPr>
              <a:t>Substitute Services Manager</a:t>
            </a:r>
            <a:endParaRPr lang="en-US" altLang="en-US" sz="2600" b="1" dirty="0">
              <a:solidFill>
                <a:schemeClr val="tx1">
                  <a:lumMod val="75000"/>
                  <a:lumOff val="25000"/>
                </a:schemeClr>
              </a:solidFill>
              <a:latin typeface="+mj-lt"/>
              <a:cs typeface="Adobe Devanagari" panose="02040503050201020203" pitchFamily="18" charset="0"/>
            </a:endParaRP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hlinkClick r:id="rId4"/>
              </a:rPr>
              <a:t>MichelleSi@spokaneschools.org</a:t>
            </a:r>
            <a:endParaRPr lang="en-US" altLang="en-US" sz="2600" dirty="0">
              <a:solidFill>
                <a:schemeClr val="tx1">
                  <a:lumMod val="75000"/>
                  <a:lumOff val="25000"/>
                </a:schemeClr>
              </a:solidFill>
              <a:latin typeface="+mj-lt"/>
              <a:cs typeface="Adobe Devanagari" panose="02040503050201020203" pitchFamily="18" charset="0"/>
            </a:endParaRP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rPr>
              <a:t>(509) 354-7230</a:t>
            </a:r>
          </a:p>
          <a:p>
            <a:pPr eaLnBrk="1" fontAlgn="auto" hangingPunct="1">
              <a:spcBef>
                <a:spcPts val="0"/>
              </a:spcBef>
              <a:spcAft>
                <a:spcPts val="0"/>
              </a:spcAft>
              <a:defRPr/>
            </a:pPr>
            <a:endParaRPr lang="en-US" altLang="en-US" sz="2800" dirty="0">
              <a:solidFill>
                <a:schemeClr val="tx1">
                  <a:lumMod val="75000"/>
                  <a:lumOff val="25000"/>
                </a:schemeClr>
              </a:solidFill>
              <a:latin typeface="+mj-lt"/>
              <a:cs typeface="Adobe Devanagari" panose="02040503050201020203" pitchFamily="18" charset="0"/>
            </a:endParaRPr>
          </a:p>
          <a:p>
            <a:pPr eaLnBrk="1" fontAlgn="auto" hangingPunct="1">
              <a:spcBef>
                <a:spcPts val="0"/>
              </a:spcBef>
              <a:spcAft>
                <a:spcPts val="0"/>
              </a:spcAft>
              <a:defRPr/>
            </a:pPr>
            <a:r>
              <a:rPr lang="en-US" altLang="en-US" sz="2800" b="1" dirty="0">
                <a:solidFill>
                  <a:schemeClr val="tx1">
                    <a:lumMod val="75000"/>
                    <a:lumOff val="25000"/>
                  </a:schemeClr>
                </a:solidFill>
                <a:latin typeface="+mj-lt"/>
                <a:cs typeface="Adobe Devanagari" panose="02040503050201020203" pitchFamily="18" charset="0"/>
              </a:rPr>
              <a:t>Substitute HELP Desk</a:t>
            </a: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hlinkClick r:id="rId5"/>
              </a:rPr>
              <a:t>SubDesk@spokaneschools.org</a:t>
            </a:r>
            <a:endParaRPr lang="en-US" altLang="en-US" sz="2600" dirty="0">
              <a:solidFill>
                <a:schemeClr val="tx1">
                  <a:lumMod val="75000"/>
                  <a:lumOff val="25000"/>
                </a:schemeClr>
              </a:solidFill>
              <a:latin typeface="+mj-lt"/>
              <a:cs typeface="Adobe Devanagari" panose="02040503050201020203" pitchFamily="18" charset="0"/>
            </a:endParaRP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rPr>
              <a:t>(509) 354-7343</a:t>
            </a: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latin typeface="+mj-lt"/>
              <a:cs typeface="Adobe Devanagari" panose="02040503050201020203" pitchFamily="18" charset="0"/>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latin typeface="+mj-lt"/>
              <a:cs typeface="Adobe Devanagari" panose="02040503050201020203" pitchFamily="18" charset="0"/>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latin typeface="+mj-lt"/>
              <a:cs typeface="Adobe Devanagari" panose="02040503050201020203" pitchFamily="18" charset="0"/>
            </a:endParaRPr>
          </a:p>
          <a:p>
            <a:pPr marL="0" indent="0" eaLnBrk="1" fontAlgn="auto" hangingPunct="1">
              <a:spcBef>
                <a:spcPts val="0"/>
              </a:spcBef>
              <a:spcAft>
                <a:spcPts val="0"/>
              </a:spcAft>
              <a:buFont typeface="Wingdings 3" panose="05040102010807070707" pitchFamily="18" charset="2"/>
              <a:buNone/>
              <a:defRPr/>
            </a:pPr>
            <a:endParaRPr lang="en-US" altLang="en-US" sz="2500" dirty="0">
              <a:solidFill>
                <a:schemeClr val="tx1">
                  <a:lumMod val="75000"/>
                  <a:lumOff val="25000"/>
                </a:schemeClr>
              </a:solidFill>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endParaRPr>
          </a:p>
          <a:p>
            <a:pPr eaLnBrk="1" fontAlgn="auto" hangingPunct="1">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3391F815-106C-E74A-AAA2-A271750D4401}"/>
              </a:ext>
            </a:extLst>
          </p:cNvPr>
          <p:cNvSpPr>
            <a:spLocks noGrp="1"/>
          </p:cNvSpPr>
          <p:nvPr>
            <p:ph type="body" sz="quarter" idx="3"/>
          </p:nvPr>
        </p:nvSpPr>
        <p:spPr>
          <a:xfrm>
            <a:off x="3884783" y="1930398"/>
            <a:ext cx="3143760" cy="576262"/>
          </a:xfrm>
        </p:spPr>
        <p:txBody>
          <a:bodyPr/>
          <a:lstStyle/>
          <a:p>
            <a:r>
              <a:rPr lang="en-US" dirty="0"/>
              <a:t>Additional Support</a:t>
            </a:r>
          </a:p>
        </p:txBody>
      </p:sp>
      <p:sp>
        <p:nvSpPr>
          <p:cNvPr id="4" name="Content Placeholder 3">
            <a:extLst>
              <a:ext uri="{FF2B5EF4-FFF2-40B4-BE49-F238E27FC236}">
                <a16:creationId xmlns:a16="http://schemas.microsoft.com/office/drawing/2014/main" id="{349CF011-0F97-89BE-08AF-7876A2A1838D}"/>
              </a:ext>
            </a:extLst>
          </p:cNvPr>
          <p:cNvSpPr>
            <a:spLocks noGrp="1"/>
          </p:cNvSpPr>
          <p:nvPr>
            <p:ph sz="quarter" idx="4"/>
          </p:nvPr>
        </p:nvSpPr>
        <p:spPr>
          <a:xfrm>
            <a:off x="3884783" y="2506660"/>
            <a:ext cx="3090672" cy="3304117"/>
          </a:xfrm>
        </p:spPr>
        <p:txBody>
          <a:bodyPr>
            <a:normAutofit fontScale="47500" lnSpcReduction="20000"/>
          </a:bodyPr>
          <a:lstStyle/>
          <a:p>
            <a:pPr eaLnBrk="1" fontAlgn="auto" hangingPunct="1">
              <a:spcBef>
                <a:spcPts val="0"/>
              </a:spcBef>
              <a:spcAft>
                <a:spcPts val="0"/>
              </a:spcAft>
              <a:defRPr/>
            </a:pPr>
            <a:r>
              <a:rPr lang="en-US" altLang="en-US" sz="2800" b="1" dirty="0">
                <a:solidFill>
                  <a:schemeClr val="tx1">
                    <a:lumMod val="75000"/>
                    <a:lumOff val="25000"/>
                  </a:schemeClr>
                </a:solidFill>
                <a:latin typeface="+mj-lt"/>
                <a:cs typeface="Adobe Devanagari" panose="02040503050201020203" pitchFamily="18" charset="0"/>
              </a:rPr>
              <a:t>Diana Arnold</a:t>
            </a: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rPr>
              <a:t>Secretarial Support Supervisor</a:t>
            </a:r>
            <a:br>
              <a:rPr lang="en-US" altLang="en-US" sz="2600">
                <a:solidFill>
                  <a:schemeClr val="tx1">
                    <a:lumMod val="75000"/>
                    <a:lumOff val="25000"/>
                  </a:schemeClr>
                </a:solidFill>
                <a:latin typeface="+mj-lt"/>
                <a:cs typeface="Adobe Devanagari" panose="02040503050201020203" pitchFamily="18" charset="0"/>
              </a:rPr>
            </a:br>
            <a:r>
              <a:rPr lang="en-US" altLang="en-US" sz="2600">
                <a:solidFill>
                  <a:schemeClr val="tx1">
                    <a:lumMod val="75000"/>
                    <a:lumOff val="25000"/>
                  </a:schemeClr>
                </a:solidFill>
                <a:latin typeface="+mj-lt"/>
                <a:cs typeface="Adobe Devanagari" panose="02040503050201020203" pitchFamily="18" charset="0"/>
                <a:hlinkClick r:id="rId6"/>
              </a:rPr>
              <a:t>DianaA</a:t>
            </a:r>
            <a:r>
              <a:rPr lang="en-US" altLang="en-US" sz="2600" dirty="0">
                <a:solidFill>
                  <a:schemeClr val="tx1">
                    <a:lumMod val="75000"/>
                    <a:lumOff val="25000"/>
                  </a:schemeClr>
                </a:solidFill>
                <a:latin typeface="+mj-lt"/>
                <a:cs typeface="Adobe Devanagari" panose="02040503050201020203" pitchFamily="18" charset="0"/>
                <a:hlinkClick r:id="rId6"/>
              </a:rPr>
              <a:t>@spokaneschools.org</a:t>
            </a:r>
            <a:br>
              <a:rPr lang="en-US" altLang="en-US" sz="2600" dirty="0">
                <a:solidFill>
                  <a:schemeClr val="tx1">
                    <a:lumMod val="75000"/>
                    <a:lumOff val="25000"/>
                  </a:schemeClr>
                </a:solidFill>
                <a:latin typeface="+mj-lt"/>
                <a:cs typeface="Adobe Devanagari" panose="02040503050201020203" pitchFamily="18" charset="0"/>
              </a:rPr>
            </a:br>
            <a:r>
              <a:rPr lang="en-US" altLang="en-US" sz="2600" dirty="0">
                <a:solidFill>
                  <a:schemeClr val="tx1">
                    <a:lumMod val="75000"/>
                    <a:lumOff val="25000"/>
                  </a:schemeClr>
                </a:solidFill>
                <a:latin typeface="+mj-lt"/>
                <a:cs typeface="Adobe Devanagari" panose="02040503050201020203" pitchFamily="18" charset="0"/>
              </a:rPr>
              <a:t>(509) 354-5954</a:t>
            </a:r>
          </a:p>
          <a:p>
            <a:pPr marL="400050" lvl="1" indent="0" eaLnBrk="1" fontAlgn="auto" hangingPunct="1">
              <a:spcBef>
                <a:spcPts val="0"/>
              </a:spcBef>
              <a:spcAft>
                <a:spcPts val="0"/>
              </a:spcAft>
              <a:buFont typeface="Wingdings 3" panose="05040102010807070707" pitchFamily="18" charset="2"/>
              <a:buNone/>
              <a:defRPr/>
            </a:pPr>
            <a:endParaRPr lang="en-US" altLang="en-US" sz="2600" dirty="0">
              <a:solidFill>
                <a:schemeClr val="tx1">
                  <a:lumMod val="75000"/>
                  <a:lumOff val="25000"/>
                </a:schemeClr>
              </a:solidFill>
              <a:latin typeface="+mj-lt"/>
              <a:cs typeface="Adobe Devanagari" panose="02040503050201020203" pitchFamily="18" charset="0"/>
            </a:endParaRPr>
          </a:p>
          <a:p>
            <a:pPr eaLnBrk="1" fontAlgn="auto" hangingPunct="1">
              <a:spcBef>
                <a:spcPts val="0"/>
              </a:spcBef>
              <a:spcAft>
                <a:spcPts val="0"/>
              </a:spcAft>
              <a:defRPr/>
            </a:pPr>
            <a:r>
              <a:rPr lang="en-US" altLang="en-US" sz="2800" b="1" dirty="0">
                <a:solidFill>
                  <a:schemeClr val="tx1">
                    <a:lumMod val="75000"/>
                    <a:lumOff val="25000"/>
                  </a:schemeClr>
                </a:solidFill>
                <a:latin typeface="+mj-lt"/>
                <a:cs typeface="Adobe Devanagari" panose="02040503050201020203" pitchFamily="18" charset="0"/>
              </a:rPr>
              <a:t>Sabrina McDermott</a:t>
            </a: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rPr>
              <a:t>Nutrition Services/Mosaic</a:t>
            </a:r>
            <a:br>
              <a:rPr lang="en-US" altLang="en-US" sz="2600" dirty="0">
                <a:solidFill>
                  <a:schemeClr val="tx1">
                    <a:lumMod val="75000"/>
                    <a:lumOff val="25000"/>
                  </a:schemeClr>
                </a:solidFill>
                <a:latin typeface="+mj-lt"/>
                <a:cs typeface="Adobe Devanagari" panose="02040503050201020203" pitchFamily="18" charset="0"/>
              </a:rPr>
            </a:br>
            <a:r>
              <a:rPr lang="en-US" altLang="en-US" sz="2600" dirty="0">
                <a:solidFill>
                  <a:schemeClr val="tx1">
                    <a:lumMod val="75000"/>
                    <a:lumOff val="25000"/>
                  </a:schemeClr>
                </a:solidFill>
                <a:latin typeface="+mj-lt"/>
                <a:cs typeface="Adobe Devanagari" panose="02040503050201020203" pitchFamily="18" charset="0"/>
                <a:hlinkClick r:id="rId7"/>
              </a:rPr>
              <a:t>SabrinaM@spokaneschools.org</a:t>
            </a:r>
            <a:endParaRPr lang="en-US" altLang="en-US" sz="2600" dirty="0">
              <a:solidFill>
                <a:schemeClr val="tx1">
                  <a:lumMod val="75000"/>
                  <a:lumOff val="25000"/>
                </a:schemeClr>
              </a:solidFill>
              <a:latin typeface="+mj-lt"/>
              <a:cs typeface="Adobe Devanagari" panose="02040503050201020203" pitchFamily="18" charset="0"/>
            </a:endParaRP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rPr>
              <a:t>(509) 354-5976</a:t>
            </a:r>
          </a:p>
          <a:p>
            <a:pPr marL="0" indent="0" eaLnBrk="1" fontAlgn="auto" hangingPunct="1">
              <a:spcBef>
                <a:spcPts val="0"/>
              </a:spcBef>
              <a:spcAft>
                <a:spcPts val="0"/>
              </a:spcAft>
              <a:buNone/>
              <a:defRPr/>
            </a:pPr>
            <a:endParaRPr lang="en-US" altLang="en-US" sz="2800" dirty="0">
              <a:solidFill>
                <a:schemeClr val="tx1">
                  <a:lumMod val="75000"/>
                  <a:lumOff val="25000"/>
                </a:schemeClr>
              </a:solidFill>
              <a:latin typeface="+mj-lt"/>
              <a:cs typeface="Adobe Devanagari" panose="02040503050201020203" pitchFamily="18" charset="0"/>
            </a:endParaRPr>
          </a:p>
          <a:p>
            <a:pPr eaLnBrk="1" fontAlgn="auto" hangingPunct="1">
              <a:spcBef>
                <a:spcPts val="0"/>
              </a:spcBef>
              <a:spcAft>
                <a:spcPts val="0"/>
              </a:spcAft>
              <a:defRPr/>
            </a:pPr>
            <a:r>
              <a:rPr lang="en-US" altLang="en-US" sz="2800" b="1" dirty="0">
                <a:solidFill>
                  <a:schemeClr val="tx1">
                    <a:lumMod val="75000"/>
                    <a:lumOff val="25000"/>
                  </a:schemeClr>
                </a:solidFill>
                <a:latin typeface="+mj-lt"/>
                <a:cs typeface="Adobe Devanagari" panose="02040503050201020203" pitchFamily="18" charset="0"/>
              </a:rPr>
              <a:t>Kimberly Rogge</a:t>
            </a: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rPr>
              <a:t>PowerSchool</a:t>
            </a:r>
            <a:br>
              <a:rPr lang="en-US" altLang="en-US" sz="2600" dirty="0">
                <a:solidFill>
                  <a:schemeClr val="tx1">
                    <a:lumMod val="75000"/>
                    <a:lumOff val="25000"/>
                  </a:schemeClr>
                </a:solidFill>
                <a:latin typeface="+mj-lt"/>
                <a:cs typeface="Adobe Devanagari" panose="02040503050201020203" pitchFamily="18" charset="0"/>
              </a:rPr>
            </a:br>
            <a:r>
              <a:rPr lang="en-US" altLang="en-US" sz="2600" dirty="0">
                <a:solidFill>
                  <a:schemeClr val="tx1">
                    <a:lumMod val="75000"/>
                    <a:lumOff val="25000"/>
                  </a:schemeClr>
                </a:solidFill>
                <a:latin typeface="+mj-lt"/>
                <a:cs typeface="Adobe Devanagari" panose="02040503050201020203" pitchFamily="18" charset="0"/>
                <a:hlinkClick r:id="rId8"/>
              </a:rPr>
              <a:t>KimberlyRo@spokaneschools.org</a:t>
            </a:r>
            <a:br>
              <a:rPr lang="en-US" altLang="en-US" sz="2600" dirty="0">
                <a:solidFill>
                  <a:schemeClr val="tx1">
                    <a:lumMod val="75000"/>
                    <a:lumOff val="25000"/>
                  </a:schemeClr>
                </a:solidFill>
                <a:latin typeface="+mj-lt"/>
                <a:cs typeface="Adobe Devanagari" panose="02040503050201020203" pitchFamily="18" charset="0"/>
              </a:rPr>
            </a:br>
            <a:r>
              <a:rPr lang="en-US" altLang="en-US" sz="2600" dirty="0">
                <a:solidFill>
                  <a:schemeClr val="tx1">
                    <a:lumMod val="75000"/>
                    <a:lumOff val="25000"/>
                  </a:schemeClr>
                </a:solidFill>
                <a:latin typeface="+mj-lt"/>
                <a:cs typeface="Adobe Devanagari" panose="02040503050201020203" pitchFamily="18" charset="0"/>
              </a:rPr>
              <a:t>(509) 354-7397</a:t>
            </a:r>
            <a:endParaRPr lang="en-US" altLang="en-US" sz="2600" b="1" dirty="0">
              <a:solidFill>
                <a:schemeClr val="tx1">
                  <a:lumMod val="75000"/>
                  <a:lumOff val="25000"/>
                </a:schemeClr>
              </a:solidFill>
              <a:latin typeface="+mj-lt"/>
              <a:cs typeface="Adobe Devanagari" panose="02040503050201020203" pitchFamily="18" charset="0"/>
            </a:endParaRPr>
          </a:p>
          <a:p>
            <a:pPr eaLnBrk="1" fontAlgn="auto" hangingPunct="1">
              <a:spcBef>
                <a:spcPts val="0"/>
              </a:spcBef>
              <a:spcAft>
                <a:spcPts val="0"/>
              </a:spcAft>
              <a:defRPr/>
            </a:pPr>
            <a:endParaRPr lang="en-US" altLang="en-US" sz="2800" dirty="0">
              <a:solidFill>
                <a:schemeClr val="tx1">
                  <a:lumMod val="75000"/>
                  <a:lumOff val="25000"/>
                </a:schemeClr>
              </a:solidFill>
              <a:latin typeface="+mj-lt"/>
              <a:cs typeface="Adobe Devanagari" panose="02040503050201020203" pitchFamily="18" charset="0"/>
            </a:endParaRPr>
          </a:p>
          <a:p>
            <a:pPr eaLnBrk="1" fontAlgn="auto" hangingPunct="1">
              <a:spcBef>
                <a:spcPts val="0"/>
              </a:spcBef>
              <a:spcAft>
                <a:spcPts val="0"/>
              </a:spcAft>
              <a:defRPr/>
            </a:pPr>
            <a:r>
              <a:rPr lang="en-US" altLang="en-US" sz="2800" b="1" dirty="0">
                <a:solidFill>
                  <a:schemeClr val="tx1">
                    <a:lumMod val="75000"/>
                    <a:lumOff val="25000"/>
                  </a:schemeClr>
                </a:solidFill>
                <a:latin typeface="+mj-lt"/>
                <a:cs typeface="Adobe Devanagari" panose="02040503050201020203" pitchFamily="18" charset="0"/>
              </a:rPr>
              <a:t>Amber Battin</a:t>
            </a:r>
            <a:br>
              <a:rPr lang="en-US" altLang="en-US" sz="2800" b="1" dirty="0">
                <a:solidFill>
                  <a:schemeClr val="tx1">
                    <a:lumMod val="75000"/>
                    <a:lumOff val="25000"/>
                  </a:schemeClr>
                </a:solidFill>
                <a:latin typeface="+mj-lt"/>
                <a:cs typeface="Adobe Devanagari" panose="02040503050201020203" pitchFamily="18" charset="0"/>
              </a:rPr>
            </a:br>
            <a:r>
              <a:rPr lang="en-US" altLang="en-US" sz="2800" b="1" dirty="0">
                <a:solidFill>
                  <a:schemeClr val="tx1">
                    <a:lumMod val="75000"/>
                    <a:lumOff val="25000"/>
                  </a:schemeClr>
                </a:solidFill>
                <a:latin typeface="+mj-lt"/>
                <a:cs typeface="Adobe Devanagari" panose="02040503050201020203" pitchFamily="18" charset="0"/>
              </a:rPr>
              <a:t> </a:t>
            </a:r>
            <a:r>
              <a:rPr lang="en-US" altLang="en-US" sz="2500" dirty="0">
                <a:solidFill>
                  <a:schemeClr val="tx1">
                    <a:lumMod val="75000"/>
                    <a:lumOff val="25000"/>
                  </a:schemeClr>
                </a:solidFill>
                <a:latin typeface="+mj-lt"/>
                <a:cs typeface="Adobe Devanagari" panose="02040503050201020203" pitchFamily="18" charset="0"/>
              </a:rPr>
              <a:t>BECCA/Truancy Liaison</a:t>
            </a:r>
            <a:br>
              <a:rPr lang="en-US" altLang="en-US" sz="2500" dirty="0">
                <a:solidFill>
                  <a:schemeClr val="tx1">
                    <a:lumMod val="75000"/>
                    <a:lumOff val="25000"/>
                  </a:schemeClr>
                </a:solidFill>
                <a:latin typeface="+mj-lt"/>
                <a:cs typeface="Adobe Devanagari" panose="02040503050201020203" pitchFamily="18" charset="0"/>
              </a:rPr>
            </a:br>
            <a:r>
              <a:rPr lang="en-US" altLang="en-US" sz="2500" dirty="0">
                <a:solidFill>
                  <a:schemeClr val="tx1">
                    <a:lumMod val="75000"/>
                    <a:lumOff val="25000"/>
                  </a:schemeClr>
                </a:solidFill>
                <a:latin typeface="+mj-lt"/>
                <a:cs typeface="Adobe Devanagari" panose="02040503050201020203" pitchFamily="18" charset="0"/>
              </a:rPr>
              <a:t> </a:t>
            </a:r>
            <a:r>
              <a:rPr lang="en-US" altLang="en-US" sz="2500" dirty="0">
                <a:solidFill>
                  <a:schemeClr val="tx1">
                    <a:lumMod val="75000"/>
                    <a:lumOff val="25000"/>
                  </a:schemeClr>
                </a:solidFill>
                <a:latin typeface="+mj-lt"/>
                <a:cs typeface="Adobe Devanagari" panose="02040503050201020203" pitchFamily="18" charset="0"/>
                <a:hlinkClick r:id="rId9"/>
              </a:rPr>
              <a:t>AmberB</a:t>
            </a:r>
            <a:r>
              <a:rPr lang="en-US" altLang="en-US" sz="2500" dirty="0">
                <a:solidFill>
                  <a:schemeClr val="tx1">
                    <a:lumMod val="75000"/>
                    <a:lumOff val="25000"/>
                  </a:schemeClr>
                </a:solidFill>
                <a:latin typeface="+mj-lt"/>
                <a:cs typeface="Adobe Devanagari" panose="02040503050201020203" pitchFamily="18" charset="0"/>
                <a:hlinkClick r:id="rId9"/>
              </a:rPr>
              <a:t>@spokaneschools.org</a:t>
            </a:r>
            <a:br>
              <a:rPr lang="en-US" altLang="en-US" sz="2500" dirty="0">
                <a:solidFill>
                  <a:schemeClr val="tx1">
                    <a:lumMod val="75000"/>
                    <a:lumOff val="25000"/>
                  </a:schemeClr>
                </a:solidFill>
                <a:latin typeface="+mj-lt"/>
                <a:cs typeface="Adobe Devanagari" panose="02040503050201020203" pitchFamily="18" charset="0"/>
              </a:rPr>
            </a:br>
            <a:r>
              <a:rPr lang="en-US" altLang="en-US" sz="2500" dirty="0">
                <a:solidFill>
                  <a:schemeClr val="tx1">
                    <a:lumMod val="75000"/>
                    <a:lumOff val="25000"/>
                  </a:schemeClr>
                </a:solidFill>
                <a:latin typeface="+mj-lt"/>
                <a:cs typeface="Adobe Devanagari" panose="02040503050201020203" pitchFamily="18" charset="0"/>
              </a:rPr>
              <a:t>(509) 354-6473</a:t>
            </a:r>
          </a:p>
          <a:p>
            <a:endParaRPr lang="en-US"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D756F83-DCE5-4A0C-B6C4-0EAF70FFA994}"/>
              </a:ext>
            </a:extLst>
          </p:cNvPr>
          <p:cNvSpPr>
            <a:spLocks noGrp="1"/>
          </p:cNvSpPr>
          <p:nvPr>
            <p:ph type="title"/>
          </p:nvPr>
        </p:nvSpPr>
        <p:spPr>
          <a:xfrm>
            <a:off x="304800" y="130175"/>
            <a:ext cx="6348413" cy="936625"/>
          </a:xfrm>
        </p:spPr>
        <p:txBody>
          <a:bodyPr/>
          <a:lstStyle/>
          <a:p>
            <a:pPr>
              <a:defRPr/>
            </a:pPr>
            <a:r>
              <a:rPr lang="en-US" altLang="en-US" u="sng" dirty="0">
                <a:effectLst>
                  <a:outerShdw blurRad="38100" dist="38100" dir="2700000" algn="tl">
                    <a:srgbClr val="000000">
                      <a:alpha val="43137"/>
                    </a:srgbClr>
                  </a:outerShdw>
                </a:effectLst>
              </a:rPr>
              <a:t>Final To Do List</a:t>
            </a:r>
          </a:p>
        </p:txBody>
      </p:sp>
      <p:sp>
        <p:nvSpPr>
          <p:cNvPr id="3" name="Text Placeholder 2">
            <a:extLst>
              <a:ext uri="{FF2B5EF4-FFF2-40B4-BE49-F238E27FC236}">
                <a16:creationId xmlns:a16="http://schemas.microsoft.com/office/drawing/2014/main" id="{FDD6079F-D38B-46DB-90D4-B13CCD91C6E9}"/>
              </a:ext>
            </a:extLst>
          </p:cNvPr>
          <p:cNvSpPr>
            <a:spLocks noGrp="1"/>
          </p:cNvSpPr>
          <p:nvPr>
            <p:ph type="body" idx="1"/>
          </p:nvPr>
        </p:nvSpPr>
        <p:spPr>
          <a:xfrm>
            <a:off x="304800" y="1066800"/>
            <a:ext cx="7162800" cy="5334000"/>
          </a:xfrm>
        </p:spPr>
        <p:txBody>
          <a:bodyPr>
            <a:normAutofit/>
          </a:bodyPr>
          <a:lstStyle/>
          <a:p>
            <a:pPr marL="342900" indent="-342900">
              <a:buFont typeface="Wingdings 3" panose="05040102010807070707" pitchFamily="18" charset="2"/>
              <a:buChar char="u"/>
              <a:defRPr/>
            </a:pPr>
            <a:r>
              <a:rPr lang="en-US" sz="2000" dirty="0"/>
              <a:t>Watch for emails from </a:t>
            </a:r>
            <a:r>
              <a:rPr lang="en-US" sz="2000" dirty="0" err="1"/>
              <a:t>SafeSchools</a:t>
            </a:r>
            <a:r>
              <a:rPr lang="en-US" sz="2000" dirty="0"/>
              <a:t>, Frontline to set up your account, and substitute services.</a:t>
            </a:r>
            <a:endParaRPr lang="en-US" sz="2000" dirty="0">
              <a:solidFill>
                <a:schemeClr val="tx1"/>
              </a:solidFill>
            </a:endParaRPr>
          </a:p>
          <a:p>
            <a:pPr>
              <a:defRPr/>
            </a:pPr>
            <a:endParaRPr lang="en-US" sz="2000" dirty="0">
              <a:solidFill>
                <a:schemeClr val="tx1"/>
              </a:solidFill>
            </a:endParaRPr>
          </a:p>
          <a:p>
            <a:pPr marL="342900" indent="-342900">
              <a:buFont typeface="Wingdings 3" panose="05040102010807070707" pitchFamily="18" charset="2"/>
              <a:buChar char="u"/>
              <a:defRPr/>
            </a:pPr>
            <a:r>
              <a:rPr lang="en-US" sz="2000" dirty="0">
                <a:solidFill>
                  <a:schemeClr val="tx1"/>
                </a:solidFill>
              </a:rPr>
              <a:t>Manage your calendar and preferences in Frontline</a:t>
            </a:r>
          </a:p>
          <a:p>
            <a:pPr marL="342900" indent="-342900">
              <a:buFont typeface="Wingdings 3" panose="05040102010807070707" pitchFamily="18" charset="2"/>
              <a:buChar char="u"/>
              <a:defRPr/>
            </a:pPr>
            <a:endParaRPr lang="en-US" sz="2000" dirty="0">
              <a:solidFill>
                <a:schemeClr val="tx1"/>
              </a:solidFill>
            </a:endParaRPr>
          </a:p>
          <a:p>
            <a:pPr marL="342900" indent="-342900">
              <a:buFont typeface="Wingdings 3" panose="05040102010807070707" pitchFamily="18" charset="2"/>
              <a:buChar char="u"/>
              <a:defRPr/>
            </a:pPr>
            <a:r>
              <a:rPr lang="en-US" sz="2000" dirty="0">
                <a:solidFill>
                  <a:schemeClr val="tx1"/>
                </a:solidFill>
              </a:rPr>
              <a:t>And remember….</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e Teachers OK? No, and Toxic Positivity Isn't Helping">
            <a:extLst>
              <a:ext uri="{FF2B5EF4-FFF2-40B4-BE49-F238E27FC236}">
                <a16:creationId xmlns:a16="http://schemas.microsoft.com/office/drawing/2014/main" id="{8F7438E1-267B-4AB2-9683-1FC2689E6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14" r="17210" b="9090"/>
          <a:stretch/>
        </p:blipFill>
        <p:spPr bwMode="auto">
          <a:xfrm>
            <a:off x="3163295"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3A3765-D999-4BF5-854E-43745B277274}"/>
              </a:ext>
            </a:extLst>
          </p:cNvPr>
          <p:cNvSpPr>
            <a:spLocks noGrp="1"/>
          </p:cNvSpPr>
          <p:nvPr>
            <p:ph type="ctrTitle"/>
          </p:nvPr>
        </p:nvSpPr>
        <p:spPr>
          <a:xfrm>
            <a:off x="501649" y="1678666"/>
            <a:ext cx="3073401" cy="2369093"/>
          </a:xfrm>
        </p:spPr>
        <p:txBody>
          <a:bodyPr>
            <a:normAutofit/>
          </a:bodyPr>
          <a:lstStyle/>
          <a:p>
            <a:pPr>
              <a:lnSpc>
                <a:spcPct val="90000"/>
              </a:lnSpc>
            </a:pPr>
            <a:r>
              <a:rPr lang="en-US" sz="3900" dirty="0"/>
              <a:t>There’s No Substitute for a Good Sub!</a:t>
            </a:r>
          </a:p>
        </p:txBody>
      </p:sp>
      <p:sp>
        <p:nvSpPr>
          <p:cNvPr id="3" name="Subtitle 2">
            <a:extLst>
              <a:ext uri="{FF2B5EF4-FFF2-40B4-BE49-F238E27FC236}">
                <a16:creationId xmlns:a16="http://schemas.microsoft.com/office/drawing/2014/main" id="{49394DE1-7827-4AC2-80D5-66D7F8042001}"/>
              </a:ext>
            </a:extLst>
          </p:cNvPr>
          <p:cNvSpPr>
            <a:spLocks noGrp="1"/>
          </p:cNvSpPr>
          <p:nvPr>
            <p:ph type="subTitle" idx="1"/>
          </p:nvPr>
        </p:nvSpPr>
        <p:spPr>
          <a:xfrm>
            <a:off x="1066800" y="4267200"/>
            <a:ext cx="2423906" cy="1459226"/>
          </a:xfrm>
        </p:spPr>
        <p:txBody>
          <a:bodyPr>
            <a:noAutofit/>
          </a:bodyPr>
          <a:lstStyle/>
          <a:p>
            <a:r>
              <a:rPr lang="en-US" sz="1600" dirty="0"/>
              <a:t>Thank you for being part of our team. We appreciate and value you, your time, and your talents!</a:t>
            </a:r>
          </a:p>
        </p:txBody>
      </p:sp>
    </p:spTree>
    <p:extLst>
      <p:ext uri="{BB962C8B-B14F-4D97-AF65-F5344CB8AC3E}">
        <p14:creationId xmlns:p14="http://schemas.microsoft.com/office/powerpoint/2010/main" val="371133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0E26F87-54CC-4289-922B-A12FC7807C31}"/>
              </a:ext>
            </a:extLst>
          </p:cNvPr>
          <p:cNvSpPr>
            <a:spLocks noGrp="1" noChangeArrowheads="1"/>
          </p:cNvSpPr>
          <p:nvPr>
            <p:ph type="title"/>
          </p:nvPr>
        </p:nvSpPr>
        <p:spPr>
          <a:xfrm>
            <a:off x="457200" y="1219200"/>
            <a:ext cx="6791325" cy="2895600"/>
          </a:xfrm>
        </p:spPr>
        <p:txBody>
          <a:bodyPr/>
          <a:lstStyle/>
          <a:p>
            <a:pPr algn="ctr" eaLnBrk="1" hangingPunct="1">
              <a:defRPr/>
            </a:pPr>
            <a:r>
              <a:rPr lang="en-US" altLang="en-US" sz="4800" b="1" u="sng" dirty="0">
                <a:effectLst>
                  <a:outerShdw blurRad="38100" dist="38100" dir="2700000" algn="tl">
                    <a:srgbClr val="000000">
                      <a:alpha val="43137"/>
                    </a:srgbClr>
                  </a:outerShdw>
                </a:effectLst>
              </a:rPr>
              <a:t>Appropriate Behaviors </a:t>
            </a:r>
            <a:br>
              <a:rPr lang="en-US" altLang="en-US" sz="4800" b="1" u="sng" dirty="0">
                <a:effectLst>
                  <a:outerShdw blurRad="38100" dist="38100" dir="2700000" algn="tl">
                    <a:srgbClr val="000000">
                      <a:alpha val="43137"/>
                    </a:srgbClr>
                  </a:outerShdw>
                </a:effectLst>
              </a:rPr>
            </a:br>
            <a:br>
              <a:rPr lang="en-US" altLang="en-US" sz="4800" b="1" u="sng" dirty="0">
                <a:effectLst>
                  <a:outerShdw blurRad="38100" dist="38100" dir="2700000" algn="tl">
                    <a:srgbClr val="000000">
                      <a:alpha val="43137"/>
                    </a:srgbClr>
                  </a:outerShdw>
                </a:effectLst>
              </a:rPr>
            </a:br>
            <a:r>
              <a:rPr lang="en-US" altLang="en-US" sz="4800" b="1" u="sng" dirty="0">
                <a:effectLst>
                  <a:outerShdw blurRad="38100" dist="38100" dir="2700000" algn="tl">
                    <a:srgbClr val="000000">
                      <a:alpha val="43137"/>
                    </a:srgbClr>
                  </a:outerShdw>
                </a:effectLst>
              </a:rPr>
              <a:t>It’s the law!</a:t>
            </a:r>
          </a:p>
        </p:txBody>
      </p:sp>
      <p:pic>
        <p:nvPicPr>
          <p:cNvPr id="14339" name="Picture 4" descr="MCj03597570000[1]">
            <a:extLst>
              <a:ext uri="{FF2B5EF4-FFF2-40B4-BE49-F238E27FC236}">
                <a16:creationId xmlns:a16="http://schemas.microsoft.com/office/drawing/2014/main" id="{C5A76D1B-47AC-4F67-9386-5AA9DC43B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363" y="4038600"/>
            <a:ext cx="19050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9F4062EC-B53C-4256-B56F-F6D66DC9F95D}"/>
              </a:ext>
            </a:extLst>
          </p:cNvPr>
          <p:cNvSpPr>
            <a:spLocks noGrp="1"/>
          </p:cNvSpPr>
          <p:nvPr>
            <p:ph idx="1"/>
          </p:nvPr>
        </p:nvSpPr>
        <p:spPr>
          <a:xfrm>
            <a:off x="152400" y="1094645"/>
            <a:ext cx="6553200" cy="5584825"/>
          </a:xfrm>
        </p:spPr>
        <p:txBody>
          <a:bodyPr/>
          <a:lstStyle/>
          <a:p>
            <a:r>
              <a:rPr lang="en-US" b="1" dirty="0"/>
              <a:t>When any professional school personnel has reasonable cause to believe that a child has suffered abuse or neglect, a report shall be made to the proper Law Enforcement Agency or to Child Protective Services (CPS) with 48 hours.</a:t>
            </a:r>
          </a:p>
          <a:p>
            <a:r>
              <a:rPr lang="en-US" b="1" dirty="0"/>
              <a:t>Be sure to notify your building administrator and counselor.</a:t>
            </a:r>
          </a:p>
          <a:p>
            <a:r>
              <a:rPr lang="en-US" b="1" dirty="0"/>
              <a:t>Be sure you know your building’s process for making the report(s).</a:t>
            </a:r>
          </a:p>
          <a:p>
            <a:r>
              <a:rPr lang="en-US" b="1" dirty="0"/>
              <a:t>Be sure you document:</a:t>
            </a:r>
          </a:p>
          <a:p>
            <a:pPr lvl="1"/>
            <a:r>
              <a:rPr lang="en-US" b="1" dirty="0"/>
              <a:t>Date</a:t>
            </a:r>
          </a:p>
          <a:p>
            <a:pPr lvl="1"/>
            <a:r>
              <a:rPr lang="en-US" b="1" dirty="0"/>
              <a:t>Time</a:t>
            </a:r>
          </a:p>
          <a:p>
            <a:pPr lvl="1"/>
            <a:r>
              <a:rPr lang="en-US" b="1" dirty="0"/>
              <a:t>Report Number</a:t>
            </a:r>
          </a:p>
          <a:p>
            <a:r>
              <a:rPr lang="en-US" b="1" dirty="0"/>
              <a:t>Contact information:</a:t>
            </a:r>
          </a:p>
          <a:p>
            <a:pPr lvl="1"/>
            <a:r>
              <a:rPr lang="en-US" b="1" dirty="0"/>
              <a:t>CPS – (509) 363-3333</a:t>
            </a:r>
          </a:p>
          <a:p>
            <a:pPr lvl="1"/>
            <a:r>
              <a:rPr lang="en-US" b="1" dirty="0"/>
              <a:t>Crime Check – (509) 456-2233</a:t>
            </a:r>
            <a:endParaRPr lang="en-US" altLang="en-US" dirty="0"/>
          </a:p>
        </p:txBody>
      </p:sp>
      <p:sp>
        <p:nvSpPr>
          <p:cNvPr id="8" name="TextBox 7">
            <a:extLst>
              <a:ext uri="{FF2B5EF4-FFF2-40B4-BE49-F238E27FC236}">
                <a16:creationId xmlns:a16="http://schemas.microsoft.com/office/drawing/2014/main" id="{80AA85B0-91E7-4937-842F-6EFF6C5C41A9}"/>
              </a:ext>
            </a:extLst>
          </p:cNvPr>
          <p:cNvSpPr txBox="1"/>
          <p:nvPr/>
        </p:nvSpPr>
        <p:spPr>
          <a:xfrm>
            <a:off x="76200" y="152400"/>
            <a:ext cx="7086600" cy="954088"/>
          </a:xfrm>
          <a:prstGeom prst="rect">
            <a:avLst/>
          </a:prstGeom>
          <a:noFill/>
        </p:spPr>
        <p:txBody>
          <a:bodyPr>
            <a:spAutoFit/>
          </a:bodyPr>
          <a:lstStyle/>
          <a:p>
            <a:pPr>
              <a:defRPr/>
            </a:pPr>
            <a:r>
              <a:rPr lang="en-US" altLang="en-US" sz="2800" b="1" u="sng" dirty="0">
                <a:solidFill>
                  <a:srgbClr val="90C226"/>
                </a:solidFill>
                <a:effectLst>
                  <a:outerShdw blurRad="38100" dist="38100" dir="2700000" algn="tl">
                    <a:srgbClr val="000000">
                      <a:alpha val="43137"/>
                    </a:srgbClr>
                  </a:outerShdw>
                </a:effectLst>
                <a:latin typeface="Trebuchet MS" panose="020B0603020202020204"/>
                <a:ea typeface="+mj-ea"/>
                <a:cs typeface="+mj-cs"/>
                <a:hlinkClick r:id="rId3"/>
              </a:rPr>
              <a:t>Mandatory Reporters of Suspected Child Abuse (Procedure 3421; RCW 26.44.030)</a:t>
            </a:r>
            <a:endParaRPr lang="en-US" u="sng" dirty="0"/>
          </a:p>
        </p:txBody>
      </p:sp>
      <p:sp>
        <p:nvSpPr>
          <p:cNvPr id="2" name="TextBox 1">
            <a:extLst>
              <a:ext uri="{FF2B5EF4-FFF2-40B4-BE49-F238E27FC236}">
                <a16:creationId xmlns:a16="http://schemas.microsoft.com/office/drawing/2014/main" id="{9FCA66F6-3559-7461-A3F8-2BDB49FA513D}"/>
              </a:ext>
            </a:extLst>
          </p:cNvPr>
          <p:cNvSpPr txBox="1"/>
          <p:nvPr/>
        </p:nvSpPr>
        <p:spPr>
          <a:xfrm>
            <a:off x="4199771" y="4114800"/>
            <a:ext cx="2971800" cy="923330"/>
          </a:xfrm>
          <a:prstGeom prst="rect">
            <a:avLst/>
          </a:prstGeom>
          <a:noFill/>
        </p:spPr>
        <p:txBody>
          <a:bodyPr wrap="square" rtlCol="0">
            <a:spAutoFit/>
          </a:bodyPr>
          <a:lstStyle/>
          <a:p>
            <a:r>
              <a:rPr lang="en-US" b="1" dirty="0">
                <a:solidFill>
                  <a:srgbClr val="404040"/>
                </a:solidFill>
                <a:latin typeface="+mn-lt"/>
                <a:hlinkClick r:id="rId4"/>
              </a:rPr>
              <a:t>Click here to access the Professional Code of Conduct</a:t>
            </a:r>
            <a:endParaRPr lang="en-US" b="1" dirty="0">
              <a:solidFill>
                <a:srgbClr val="404040"/>
              </a:solidFill>
              <a:latin typeface="+mn-lt"/>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F012-A81E-AE35-3D5F-B4E4A3F56A29}"/>
              </a:ext>
            </a:extLst>
          </p:cNvPr>
          <p:cNvSpPr>
            <a:spLocks noGrp="1"/>
          </p:cNvSpPr>
          <p:nvPr>
            <p:ph type="title"/>
          </p:nvPr>
        </p:nvSpPr>
        <p:spPr>
          <a:xfrm>
            <a:off x="208865" y="0"/>
            <a:ext cx="7772400" cy="1600200"/>
          </a:xfrm>
        </p:spPr>
        <p:txBody>
          <a:bodyPr/>
          <a:lstStyle/>
          <a:p>
            <a:pPr lvl="2"/>
            <a:r>
              <a:rPr lang="en-US" sz="2800" b="1" u="sng" dirty="0">
                <a:effectLst>
                  <a:outerShdw blurRad="38100" dist="38100" dir="2700000" algn="tl">
                    <a:srgbClr val="000000">
                      <a:alpha val="43137"/>
                    </a:srgbClr>
                  </a:outerShdw>
                </a:effectLst>
                <a:hlinkClick r:id="rId2"/>
              </a:rPr>
              <a:t>Maintaining Professional Staff/Student Boundaries (Pol/Pro 5253)</a:t>
            </a:r>
            <a:br>
              <a:rPr lang="en-US" sz="2800" b="1" u="sng" dirty="0">
                <a:effectLst>
                  <a:outerShdw blurRad="38100" dist="38100" dir="2700000" algn="tl">
                    <a:srgbClr val="000000">
                      <a:alpha val="43137"/>
                    </a:srgbClr>
                  </a:outerShdw>
                </a:effectLst>
                <a:hlinkClick r:id="rId2"/>
              </a:rPr>
            </a:br>
            <a:r>
              <a:rPr lang="en-US" sz="1600" b="1" dirty="0">
                <a:solidFill>
                  <a:schemeClr val="tx1"/>
                </a:solidFill>
              </a:rPr>
              <a:t>The board expects all district staff to maintain the highest professional standards when they interact with students.  District staff are required to maintain an atmosphere conducive to learning by constantly maintaining professional boundaries. See examples below. </a:t>
            </a:r>
            <a:br>
              <a:rPr lang="en-US" sz="1600" b="1" dirty="0"/>
            </a:br>
            <a:r>
              <a:rPr lang="en-US" sz="1600" b="1" dirty="0"/>
              <a:t>	</a:t>
            </a:r>
            <a:br>
              <a:rPr lang="en-US" sz="1600" kern="1200" dirty="0">
                <a:solidFill>
                  <a:schemeClr val="tx1">
                    <a:lumMod val="75000"/>
                    <a:lumOff val="25000"/>
                  </a:schemeClr>
                </a:solidFill>
                <a:latin typeface="+mn-lt"/>
                <a:ea typeface="+mn-ea"/>
                <a:cs typeface="+mn-cs"/>
              </a:rPr>
            </a:br>
            <a:r>
              <a:rPr lang="en-US" sz="1800" b="1" dirty="0"/>
              <a:t>	</a:t>
            </a:r>
            <a:br>
              <a:rPr lang="en-US" sz="1800" b="1" dirty="0"/>
            </a:br>
            <a:endParaRPr lang="en-US" sz="1800"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25B2E40-7D62-03C9-09EF-D18DA6D4D9C1}"/>
              </a:ext>
            </a:extLst>
          </p:cNvPr>
          <p:cNvSpPr>
            <a:spLocks noGrp="1"/>
          </p:cNvSpPr>
          <p:nvPr>
            <p:ph idx="1"/>
          </p:nvPr>
        </p:nvSpPr>
        <p:spPr>
          <a:xfrm>
            <a:off x="208865" y="1923091"/>
            <a:ext cx="6096000" cy="2438400"/>
          </a:xfrm>
        </p:spPr>
        <p:txBody>
          <a:bodyPr/>
          <a:lstStyle/>
          <a:p>
            <a:r>
              <a:rPr lang="en-US" sz="1400" b="1" dirty="0"/>
              <a:t>Being alone with an individual student out of the view of others;</a:t>
            </a:r>
          </a:p>
          <a:p>
            <a:r>
              <a:rPr lang="en-US" sz="1400" b="1" dirty="0"/>
              <a:t>Inviting or allowing individual students to visit the adult’s home; </a:t>
            </a:r>
          </a:p>
          <a:p>
            <a:r>
              <a:rPr lang="en-US" sz="1400" b="1" dirty="0"/>
              <a:t>Visiting a student’s home; </a:t>
            </a:r>
          </a:p>
          <a:p>
            <a:r>
              <a:rPr lang="en-US" sz="1400" b="1" dirty="0"/>
              <a:t>Sending or soliciting email, text messages or other electronic communications to the student, except when the communication relates to school business, and the building administrator or supervisor has consented to such communications; and/or</a:t>
            </a:r>
          </a:p>
          <a:p>
            <a:r>
              <a:rPr lang="en-US" sz="1400" b="1" dirty="0"/>
              <a:t>Social networking with students for non-educational purposes. </a:t>
            </a:r>
            <a:br>
              <a:rPr lang="en-US" sz="1400" kern="1200" dirty="0">
                <a:solidFill>
                  <a:schemeClr val="tx1">
                    <a:lumMod val="75000"/>
                    <a:lumOff val="25000"/>
                  </a:schemeClr>
                </a:solidFill>
                <a:latin typeface="+mn-lt"/>
                <a:ea typeface="+mn-ea"/>
                <a:cs typeface="+mn-cs"/>
              </a:rPr>
            </a:br>
            <a:endParaRPr lang="en-US" sz="1400" dirty="0"/>
          </a:p>
        </p:txBody>
      </p:sp>
      <p:sp>
        <p:nvSpPr>
          <p:cNvPr id="4" name="TextBox 3">
            <a:extLst>
              <a:ext uri="{FF2B5EF4-FFF2-40B4-BE49-F238E27FC236}">
                <a16:creationId xmlns:a16="http://schemas.microsoft.com/office/drawing/2014/main" id="{EE963005-909B-E35E-FB26-1E37EC3B626B}"/>
              </a:ext>
            </a:extLst>
          </p:cNvPr>
          <p:cNvSpPr txBox="1"/>
          <p:nvPr/>
        </p:nvSpPr>
        <p:spPr>
          <a:xfrm>
            <a:off x="208865" y="4267200"/>
            <a:ext cx="7315200" cy="2708434"/>
          </a:xfrm>
          <a:prstGeom prst="rect">
            <a:avLst/>
          </a:prstGeom>
          <a:noFill/>
        </p:spPr>
        <p:txBody>
          <a:bodyPr wrap="square" rtlCol="0">
            <a:spAutoFit/>
          </a:bodyPr>
          <a:lstStyle/>
          <a:p>
            <a:pPr eaLnBrk="1" hangingPunct="1">
              <a:defRPr/>
            </a:pPr>
            <a:r>
              <a:rPr lang="en-US" altLang="en-US" b="1" u="sng" dirty="0">
                <a:solidFill>
                  <a:schemeClr val="accent1"/>
                </a:solidFill>
                <a:effectLst>
                  <a:outerShdw blurRad="38100" dist="38100" dir="2700000" algn="tl">
                    <a:srgbClr val="000000">
                      <a:alpha val="43137"/>
                    </a:srgbClr>
                  </a:outerShdw>
                </a:effectLst>
              </a:rPr>
              <a:t>RCW26.44.020:</a:t>
            </a:r>
            <a:r>
              <a:rPr lang="en-US" altLang="en-US" b="1" dirty="0">
                <a:solidFill>
                  <a:schemeClr val="tx1">
                    <a:lumMod val="75000"/>
                    <a:lumOff val="25000"/>
                  </a:schemeClr>
                </a:solidFill>
              </a:rPr>
              <a:t> </a:t>
            </a:r>
            <a:r>
              <a:rPr lang="en-US" altLang="en-US" sz="1600" b="1" dirty="0"/>
              <a:t>Abuse or Neglect means sexual abuse, sexual exploitation, or injury of a child by any person under circumstances which causes harm to the child’s health, welfare, or safety or the negligent treatment or maltreatment of a child by a person responsible for or providing care to the child.</a:t>
            </a:r>
          </a:p>
          <a:p>
            <a:pPr eaLnBrk="1" hangingPunct="1">
              <a:defRPr/>
            </a:pPr>
            <a:endParaRPr lang="en-US" altLang="en-US" sz="1000" dirty="0">
              <a:solidFill>
                <a:schemeClr val="tx1">
                  <a:lumMod val="75000"/>
                  <a:lumOff val="25000"/>
                </a:schemeClr>
              </a:solidFill>
            </a:endParaRPr>
          </a:p>
          <a:p>
            <a:pPr eaLnBrk="1" hangingPunct="1">
              <a:defRPr/>
            </a:pPr>
            <a:r>
              <a:rPr lang="en-US" altLang="en-US" b="1" u="sng" dirty="0">
                <a:solidFill>
                  <a:schemeClr val="accent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District Policy 2022:  Electronic Resources and Internet Safety</a:t>
            </a:r>
            <a:r>
              <a:rPr lang="en-US" altLang="en-US" sz="2800" b="1" u="sng" dirty="0">
                <a:solidFill>
                  <a:schemeClr val="accent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a:t>
            </a:r>
            <a:endParaRPr lang="en-US" altLang="en-US" sz="2800" b="1" u="sng" dirty="0">
              <a:solidFill>
                <a:schemeClr val="accent1"/>
              </a:solidFill>
              <a:effectLst>
                <a:outerShdw blurRad="38100" dist="38100" dir="2700000" algn="tl">
                  <a:srgbClr val="000000">
                    <a:alpha val="43137"/>
                  </a:srgbClr>
                </a:outerShdw>
              </a:effectLst>
            </a:endParaRPr>
          </a:p>
          <a:p>
            <a:pPr eaLnBrk="1" hangingPunct="1">
              <a:defRPr/>
            </a:pPr>
            <a:r>
              <a:rPr lang="en-US" altLang="en-US" sz="1600" b="1" dirty="0"/>
              <a:t>This policy covers the use of electronic resources and appropriate online behavior.</a:t>
            </a:r>
          </a:p>
          <a:p>
            <a:endParaRPr lang="en-US" dirty="0"/>
          </a:p>
        </p:txBody>
      </p:sp>
    </p:spTree>
    <p:extLst>
      <p:ext uri="{BB962C8B-B14F-4D97-AF65-F5344CB8AC3E}">
        <p14:creationId xmlns:p14="http://schemas.microsoft.com/office/powerpoint/2010/main" val="42598378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7677-804B-40BA-8E2A-6A8AE53A41EC}"/>
              </a:ext>
            </a:extLst>
          </p:cNvPr>
          <p:cNvSpPr>
            <a:spLocks noGrp="1"/>
          </p:cNvSpPr>
          <p:nvPr>
            <p:ph type="title"/>
          </p:nvPr>
        </p:nvSpPr>
        <p:spPr>
          <a:xfrm>
            <a:off x="152400" y="228600"/>
            <a:ext cx="7010400" cy="914400"/>
          </a:xfrm>
        </p:spPr>
        <p:txBody>
          <a:bodyPr/>
          <a:lstStyle/>
          <a:p>
            <a:pPr>
              <a:defRPr/>
            </a:pPr>
            <a:r>
              <a:rPr lang="en-US" sz="2800" b="1" u="sng" dirty="0">
                <a:effectLst>
                  <a:outerShdw blurRad="38100" dist="38100" dir="2700000" algn="tl">
                    <a:srgbClr val="000000">
                      <a:alpha val="43137"/>
                    </a:srgbClr>
                  </a:outerShdw>
                </a:effectLst>
                <a:hlinkClick r:id="rId2"/>
              </a:rPr>
              <a:t>Harassment, Intimidation &amp; Bullying</a:t>
            </a:r>
            <a:r>
              <a:rPr lang="en-US" sz="2800" b="1" dirty="0">
                <a:effectLst>
                  <a:outerShdw blurRad="38100" dist="38100" dir="2700000" algn="tl">
                    <a:srgbClr val="000000">
                      <a:alpha val="43137"/>
                    </a:srgbClr>
                  </a:outerShdw>
                </a:effectLst>
                <a:hlinkClick r:id="rId2"/>
              </a:rPr>
              <a:t>: (Policy 3207)</a:t>
            </a:r>
            <a:br>
              <a:rPr lang="en-US" sz="2800" dirty="0">
                <a:hlinkClick r:id="rId2"/>
              </a:rPr>
            </a:br>
            <a:endParaRPr lang="en-US" sz="2800" dirty="0"/>
          </a:p>
        </p:txBody>
      </p:sp>
      <p:sp>
        <p:nvSpPr>
          <p:cNvPr id="20483" name="Content Placeholder 2">
            <a:extLst>
              <a:ext uri="{FF2B5EF4-FFF2-40B4-BE49-F238E27FC236}">
                <a16:creationId xmlns:a16="http://schemas.microsoft.com/office/drawing/2014/main" id="{83A6D71D-67CA-4601-8386-72794478376A}"/>
              </a:ext>
            </a:extLst>
          </p:cNvPr>
          <p:cNvSpPr>
            <a:spLocks noGrp="1"/>
          </p:cNvSpPr>
          <p:nvPr>
            <p:ph idx="1"/>
          </p:nvPr>
        </p:nvSpPr>
        <p:spPr>
          <a:xfrm>
            <a:off x="228600" y="1219200"/>
            <a:ext cx="7162800" cy="5429250"/>
          </a:xfrm>
        </p:spPr>
        <p:txBody>
          <a:bodyPr/>
          <a:lstStyle/>
          <a:p>
            <a:pPr marL="0" indent="0">
              <a:buNone/>
            </a:pPr>
            <a:r>
              <a:rPr lang="en-US" sz="1400" dirty="0">
                <a:solidFill>
                  <a:schemeClr val="tx1">
                    <a:lumMod val="75000"/>
                    <a:lumOff val="25000"/>
                  </a:schemeClr>
                </a:solidFill>
              </a:rPr>
              <a:t>The district is committed to a safe and civil educational environment for all students that is free from harassment, intimidation, or bullying. As defined in legislation, “Harassment, intimidation, or bullying” means any intentional, electronic, or written, verbal, or physical act, including but not limited to, one shown to be motivated by race, color, religion, ancestry, national origin, gender, sexual orientation including gender expression or identity, mental, physical, or sensory handicap, or other distinguishing characteristics, when the act: </a:t>
            </a:r>
          </a:p>
          <a:p>
            <a:pPr lvl="1"/>
            <a:r>
              <a:rPr lang="en-US" sz="1400" dirty="0">
                <a:solidFill>
                  <a:schemeClr val="tx1">
                    <a:lumMod val="75000"/>
                    <a:lumOff val="25000"/>
                  </a:schemeClr>
                </a:solidFill>
              </a:rPr>
              <a:t>Physically harms a student or damages the student’s property; </a:t>
            </a:r>
          </a:p>
          <a:p>
            <a:pPr lvl="1"/>
            <a:r>
              <a:rPr lang="en-US" sz="1400" dirty="0">
                <a:solidFill>
                  <a:schemeClr val="tx1">
                    <a:lumMod val="75000"/>
                    <a:lumOff val="25000"/>
                  </a:schemeClr>
                </a:solidFill>
              </a:rPr>
              <a:t>Has the effect of interfering with a student’s education; </a:t>
            </a:r>
          </a:p>
          <a:p>
            <a:pPr lvl="1"/>
            <a:r>
              <a:rPr lang="en-US" sz="1400" dirty="0">
                <a:solidFill>
                  <a:schemeClr val="tx1">
                    <a:lumMod val="75000"/>
                    <a:lumOff val="25000"/>
                  </a:schemeClr>
                </a:solidFill>
              </a:rPr>
              <a:t>Is so severe, persistent, or pervasive that it creates an intimidating or threatening educational environment; or</a:t>
            </a:r>
          </a:p>
          <a:p>
            <a:pPr lvl="1"/>
            <a:r>
              <a:rPr lang="en-US" sz="1400" dirty="0">
                <a:solidFill>
                  <a:schemeClr val="tx1">
                    <a:lumMod val="75000"/>
                    <a:lumOff val="25000"/>
                  </a:schemeClr>
                </a:solidFill>
              </a:rPr>
              <a:t>Has the effect of disrupting the orderly operation of the school.</a:t>
            </a:r>
          </a:p>
          <a:p>
            <a:pPr lvl="1"/>
            <a:r>
              <a:rPr lang="en-US" sz="1400" dirty="0">
                <a:solidFill>
                  <a:schemeClr val="tx1">
                    <a:lumMod val="75000"/>
                    <a:lumOff val="25000"/>
                  </a:schemeClr>
                </a:solidFill>
              </a:rPr>
              <a:t>Other distinguishing characteristics” can include but are not limited to physical appearance, clothing or other apparel, socioeconomic status, and weight. </a:t>
            </a:r>
          </a:p>
          <a:p>
            <a:pPr marL="0" lvl="1" indent="0">
              <a:spcBef>
                <a:spcPts val="1000"/>
              </a:spcBef>
              <a:buNone/>
            </a:pPr>
            <a:r>
              <a:rPr lang="en-US" sz="1400" dirty="0">
                <a:solidFill>
                  <a:schemeClr val="tx1">
                    <a:lumMod val="75000"/>
                    <a:lumOff val="25000"/>
                  </a:schemeClr>
                </a:solidFill>
              </a:rPr>
              <a:t>Any school staff who observes, overhears, or otherwise witnesses harassment, intimidation or bullying or to whom such actions have been reported must take prompt and appropriate action to stop the harassment, intimidation, or bullying and to prevent its reoccurrence.</a:t>
            </a:r>
          </a:p>
          <a:p>
            <a:pPr marL="0" indent="0">
              <a:buNone/>
            </a:pPr>
            <a:r>
              <a:rPr lang="en-US" sz="1400" dirty="0">
                <a:solidFill>
                  <a:schemeClr val="tx1">
                    <a:lumMod val="75000"/>
                    <a:lumOff val="25000"/>
                  </a:schemeClr>
                </a:solidFill>
              </a:rPr>
              <a:t>Allegations indicating a potential violation of procedure must be reported to your Supervisor and  District Compliance Officer (Melanie Smith)</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A33D4A8-7F1D-4ADA-88DE-CB2A4558B8A5}"/>
              </a:ext>
            </a:extLst>
          </p:cNvPr>
          <p:cNvSpPr>
            <a:spLocks noGrp="1"/>
          </p:cNvSpPr>
          <p:nvPr>
            <p:ph type="title"/>
          </p:nvPr>
        </p:nvSpPr>
        <p:spPr>
          <a:xfrm>
            <a:off x="228600" y="986764"/>
            <a:ext cx="6934200" cy="2065073"/>
          </a:xfrm>
        </p:spPr>
        <p:txBody>
          <a:bodyPr/>
          <a:lstStyle/>
          <a:p>
            <a:pPr eaLnBrk="1" hangingPunct="1">
              <a:spcAft>
                <a:spcPts val="600"/>
              </a:spcAft>
              <a:defRPr/>
            </a:pPr>
            <a:r>
              <a:rPr lang="en-US" sz="2800" b="1" u="sng" dirty="0">
                <a:effectLst>
                  <a:outerShdw blurRad="38100" dist="38100" dir="2700000" algn="tl">
                    <a:srgbClr val="000000">
                      <a:alpha val="43137"/>
                    </a:srgbClr>
                  </a:outerShdw>
                </a:effectLst>
                <a:hlinkClick r:id="rId2"/>
              </a:rPr>
              <a:t>Sexual </a:t>
            </a:r>
            <a:r>
              <a:rPr lang="en-US" sz="2400" b="1" u="sng" dirty="0">
                <a:effectLst>
                  <a:outerShdw blurRad="38100" dist="38100" dir="2700000" algn="tl">
                    <a:srgbClr val="000000">
                      <a:alpha val="43137"/>
                    </a:srgbClr>
                  </a:outerShdw>
                </a:effectLst>
                <a:hlinkClick r:id="rId2"/>
              </a:rPr>
              <a:t>Harassment</a:t>
            </a:r>
            <a:r>
              <a:rPr lang="en-US" sz="2800" b="1" u="sng" dirty="0">
                <a:effectLst>
                  <a:outerShdw blurRad="38100" dist="38100" dir="2700000" algn="tl">
                    <a:srgbClr val="000000">
                      <a:alpha val="43137"/>
                    </a:srgbClr>
                  </a:outerShdw>
                </a:effectLst>
                <a:hlinkClick r:id="rId2"/>
              </a:rPr>
              <a:t> Policy (Policy 5011) </a:t>
            </a:r>
            <a:br>
              <a:rPr lang="en-US" sz="900" b="1" u="sng" dirty="0">
                <a:effectLst>
                  <a:outerShdw blurRad="38100" dist="38100" dir="2700000" algn="tl">
                    <a:srgbClr val="000000">
                      <a:alpha val="43137"/>
                    </a:srgbClr>
                  </a:outerShdw>
                </a:effectLst>
              </a:rPr>
            </a:br>
            <a:br>
              <a:rPr lang="en-US" sz="900" b="1" u="sng" dirty="0">
                <a:effectLst>
                  <a:outerShdw blurRad="38100" dist="38100" dir="2700000" algn="tl">
                    <a:srgbClr val="000000">
                      <a:alpha val="43137"/>
                    </a:srgbClr>
                  </a:outerShdw>
                </a:effectLst>
              </a:rPr>
            </a:br>
            <a:r>
              <a:rPr lang="en-US" sz="1700" dirty="0">
                <a:solidFill>
                  <a:schemeClr val="tx1">
                    <a:lumMod val="75000"/>
                    <a:lumOff val="25000"/>
                  </a:schemeClr>
                </a:solidFill>
                <a:latin typeface="+mn-lt"/>
                <a:ea typeface="+mn-ea"/>
                <a:cs typeface="+mn-cs"/>
              </a:rPr>
              <a:t>This district is committed to a positive and productive working environment free from discrimination, including sexual harassment. Sexual Harassment means unwelcome conduct or communication of a sexual nature.  The District prohibits sexual harassment of district employees by other students, employees or third parties involved in school district activities.</a:t>
            </a:r>
            <a:br>
              <a:rPr lang="en-US" sz="1700" dirty="0">
                <a:solidFill>
                  <a:schemeClr val="tx1">
                    <a:lumMod val="75000"/>
                    <a:lumOff val="25000"/>
                  </a:schemeClr>
                </a:solidFill>
                <a:latin typeface="+mn-lt"/>
                <a:ea typeface="+mn-ea"/>
                <a:cs typeface="+mn-cs"/>
              </a:rPr>
            </a:br>
            <a:endParaRPr lang="en-US" altLang="en-US" sz="1700" dirty="0">
              <a:solidFill>
                <a:schemeClr val="tx1">
                  <a:lumMod val="75000"/>
                  <a:lumOff val="25000"/>
                </a:schemeClr>
              </a:solidFill>
              <a:latin typeface="+mn-lt"/>
              <a:ea typeface="+mn-ea"/>
              <a:cs typeface="+mn-cs"/>
            </a:endParaRPr>
          </a:p>
        </p:txBody>
      </p:sp>
      <p:sp>
        <p:nvSpPr>
          <p:cNvPr id="18435" name="Content Placeholder 2">
            <a:extLst>
              <a:ext uri="{FF2B5EF4-FFF2-40B4-BE49-F238E27FC236}">
                <a16:creationId xmlns:a16="http://schemas.microsoft.com/office/drawing/2014/main" id="{5D5AE671-6762-4241-98AE-8BB4C02B31F6}"/>
              </a:ext>
            </a:extLst>
          </p:cNvPr>
          <p:cNvSpPr>
            <a:spLocks noGrp="1"/>
          </p:cNvSpPr>
          <p:nvPr>
            <p:ph idx="1"/>
          </p:nvPr>
        </p:nvSpPr>
        <p:spPr>
          <a:xfrm>
            <a:off x="228600" y="3276600"/>
            <a:ext cx="7620000" cy="2743200"/>
          </a:xfrm>
        </p:spPr>
        <p:txBody>
          <a:bodyPr/>
          <a:lstStyle/>
          <a:p>
            <a:pPr lvl="1" eaLnBrk="1" hangingPunct="1">
              <a:buFont typeface="Wingdings" panose="05000000000000000000" pitchFamily="2" charset="2"/>
              <a:buChar char="q"/>
              <a:defRPr/>
            </a:pPr>
            <a:endParaRPr lang="en-US" altLang="en-US" sz="1000" dirty="0"/>
          </a:p>
          <a:p>
            <a:pPr marL="0" indent="0" eaLnBrk="1" hangingPunct="1">
              <a:buNone/>
              <a:defRPr/>
            </a:pPr>
            <a:r>
              <a:rPr lang="en-US" sz="2800" b="1" u="sng" dirty="0">
                <a:solidFill>
                  <a:schemeClr val="accent1"/>
                </a:solidFill>
                <a:effectLst>
                  <a:outerShdw blurRad="38100" dist="38100" dir="2700000" algn="tl">
                    <a:srgbClr val="000000">
                      <a:alpha val="43137"/>
                    </a:srgbClr>
                  </a:outerShdw>
                </a:effectLst>
                <a:latin typeface="+mj-lt"/>
                <a:ea typeface="+mj-ea"/>
                <a:cs typeface="+mj-cs"/>
                <a:hlinkClick r:id="rId3"/>
              </a:rPr>
              <a:t>Civility Policy (Policy 5117)</a:t>
            </a:r>
            <a:endParaRPr lang="en-US" sz="2800" b="1" u="sng" dirty="0">
              <a:solidFill>
                <a:schemeClr val="accent1"/>
              </a:solidFill>
              <a:effectLst>
                <a:outerShdw blurRad="38100" dist="38100" dir="2700000" algn="tl">
                  <a:srgbClr val="000000">
                    <a:alpha val="43137"/>
                  </a:srgbClr>
                </a:outerShdw>
              </a:effectLst>
              <a:latin typeface="+mj-lt"/>
              <a:ea typeface="+mj-ea"/>
              <a:cs typeface="+mj-cs"/>
            </a:endParaRPr>
          </a:p>
          <a:p>
            <a:pPr marL="0" indent="0" eaLnBrk="1" hangingPunct="1">
              <a:buNone/>
              <a:defRPr/>
            </a:pPr>
            <a:r>
              <a:rPr lang="en-US" sz="1700" dirty="0">
                <a:solidFill>
                  <a:schemeClr val="tx1">
                    <a:lumMod val="75000"/>
                    <a:lumOff val="25000"/>
                  </a:schemeClr>
                </a:solidFill>
              </a:rPr>
              <a:t>The Spokane School District believes that a safe, civil environment is essential to high student and staff achievement, to the free exchange of ideas central to a quality educational process, and to the development of youth as thoughtful participants in our democracy. Conversely, uncivil conduct, like other forms of disruptive behavior interferes with a student's ability to learn and a school's ability to educate its students. </a:t>
            </a:r>
            <a:endParaRPr lang="en-US" altLang="en-US" sz="1700" dirty="0">
              <a:solidFill>
                <a:schemeClr val="tx1">
                  <a:lumMod val="75000"/>
                  <a:lumOff val="25000"/>
                </a:schemeClr>
              </a:solidFill>
            </a:endParaRPr>
          </a:p>
        </p:txBody>
      </p:sp>
    </p:spTree>
  </p:cSld>
  <p:clrMapOvr>
    <a:masterClrMapping/>
  </p:clrMapOvr>
  <p:transition spd="med"/>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8881</TotalTime>
  <Words>3093</Words>
  <Application>Microsoft Office PowerPoint</Application>
  <PresentationFormat>On-screen Show (4:3)</PresentationFormat>
  <Paragraphs>361</Paragraphs>
  <Slides>41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Rockwell Light</vt:lpstr>
      <vt:lpstr>Trebuchet MS</vt:lpstr>
      <vt:lpstr>Wingdings</vt:lpstr>
      <vt:lpstr>Wingdings 3</vt:lpstr>
      <vt:lpstr>Facet</vt:lpstr>
      <vt:lpstr>PowerPoint Presentation</vt:lpstr>
      <vt:lpstr>PowerPoint Presentation</vt:lpstr>
      <vt:lpstr>PowerPoint Presentation</vt:lpstr>
      <vt:lpstr>Introductions </vt:lpstr>
      <vt:lpstr>Appropriate Behaviors   It’s the law!</vt:lpstr>
      <vt:lpstr>PowerPoint Presentation</vt:lpstr>
      <vt:lpstr>Maintaining Professional Staff/Student Boundaries (Pol/Pro 5253) The board expects all district staff to maintain the highest professional standards when they interact with students.  District staff are required to maintain an atmosphere conducive to learning by constantly maintaining professional boundaries. See examples below.      </vt:lpstr>
      <vt:lpstr>Harassment, Intimidation &amp; Bullying: (Policy 3207) </vt:lpstr>
      <vt:lpstr>Sexual Harassment Policy (Policy 5011)   This district is committed to a positive and productive working environment free from discrimination, including sexual harassment. Sexual Harassment means unwelcome conduct or communication of a sexual nature.  The District prohibits sexual harassment of district employees by other students, employees or third parties involved in school district activities. </vt:lpstr>
      <vt:lpstr>Drug-Free Schools, Community &amp; Workplace:    Policy 5201</vt:lpstr>
      <vt:lpstr>Who do I contact?</vt:lpstr>
      <vt:lpstr>Safe Schools Training</vt:lpstr>
      <vt:lpstr>L &amp; I claims </vt:lpstr>
      <vt:lpstr>Mosaic &amp; Intouch</vt:lpstr>
      <vt:lpstr>PowerSchool &amp; BECCA Law</vt:lpstr>
      <vt:lpstr>The BECCA Law</vt:lpstr>
      <vt:lpstr>The BECCA Law</vt:lpstr>
      <vt:lpstr>Secretarial Substitute What to Expect        </vt:lpstr>
      <vt:lpstr>Secretarial Substitute Hourly Rates </vt:lpstr>
      <vt:lpstr>Payroll Information</vt:lpstr>
      <vt:lpstr>I-1433</vt:lpstr>
      <vt:lpstr>Technology </vt:lpstr>
      <vt:lpstr>Frontline Mobile App</vt:lpstr>
      <vt:lpstr>Preparing for your Day</vt:lpstr>
      <vt:lpstr>Work Schedule </vt:lpstr>
      <vt:lpstr>PHONE SYSTEM</vt:lpstr>
      <vt:lpstr>Phone System – How To</vt:lpstr>
      <vt:lpstr>How to Check Voicemail</vt:lpstr>
      <vt:lpstr>How to Put a Call on Hold &amp; Take off Hold</vt:lpstr>
      <vt:lpstr>How to Transfer a Call</vt:lpstr>
      <vt:lpstr>SSPE –  Single Secure Point of Entry</vt:lpstr>
      <vt:lpstr>“The kids who need the most love will ask for it in the most unloving ways.”  </vt:lpstr>
      <vt:lpstr>De-escalation strategies</vt:lpstr>
      <vt:lpstr>De-escalation strategies - for you</vt:lpstr>
      <vt:lpstr>Additional Paid Training Opportunities</vt:lpstr>
      <vt:lpstr>THINGS TO DO</vt:lpstr>
      <vt:lpstr>Ensure Success</vt:lpstr>
      <vt:lpstr>Ideas of tasks you offer to help with:</vt:lpstr>
      <vt:lpstr>Housekeeping</vt:lpstr>
      <vt:lpstr>Final To Do List</vt:lpstr>
      <vt:lpstr>There’s No Substitute for a Good Sub!</vt:lpstr>
    </vt:vector>
  </TitlesOfParts>
  <Company>SD81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Spokane Public Schools Substitute Orientation</dc:title>
  <dc:creator>setup</dc:creator>
  <cp:lastModifiedBy>Bethany Fields</cp:lastModifiedBy>
  <cp:revision>580</cp:revision>
  <cp:lastPrinted>2022-02-16T15:19:37Z</cp:lastPrinted>
  <dcterms:created xsi:type="dcterms:W3CDTF">2005-08-25T21:48:48Z</dcterms:created>
  <dcterms:modified xsi:type="dcterms:W3CDTF">2023-10-03T00:10:39Z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