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2"/>
  </p:notesMasterIdLst>
  <p:sldIdLst>
    <p:sldId id="256" r:id="rId2"/>
    <p:sldId id="262" r:id="rId3"/>
    <p:sldId id="274" r:id="rId4"/>
    <p:sldId id="258" r:id="rId5"/>
    <p:sldId id="283" r:id="rId6"/>
    <p:sldId id="284" r:id="rId7"/>
    <p:sldId id="263" r:id="rId8"/>
    <p:sldId id="285" r:id="rId9"/>
    <p:sldId id="275" r:id="rId10"/>
    <p:sldId id="277" r:id="rId11"/>
    <p:sldId id="276" r:id="rId12"/>
    <p:sldId id="271" r:id="rId13"/>
    <p:sldId id="286" r:id="rId14"/>
    <p:sldId id="273" r:id="rId15"/>
    <p:sldId id="257" r:id="rId16"/>
    <p:sldId id="268" r:id="rId17"/>
    <p:sldId id="265" r:id="rId18"/>
    <p:sldId id="260" r:id="rId19"/>
    <p:sldId id="279" r:id="rId20"/>
    <p:sldId id="280" r:id="rId21"/>
    <p:sldId id="281" r:id="rId22"/>
    <p:sldId id="282" r:id="rId23"/>
    <p:sldId id="259" r:id="rId24"/>
    <p:sldId id="287" r:id="rId25"/>
    <p:sldId id="278" r:id="rId26"/>
    <p:sldId id="272" r:id="rId27"/>
    <p:sldId id="270" r:id="rId28"/>
    <p:sldId id="288" r:id="rId29"/>
    <p:sldId id="264" r:id="rId30"/>
    <p:sldId id="26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16" d="100"/>
          <a:sy n="116" d="100"/>
        </p:scale>
        <p:origin x="4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F2AD1-4A04-FC45-86E9-8869F0961DA4}" type="datetimeFigureOut">
              <a:rPr lang="en-US" smtClean="0"/>
              <a:t>3/3/19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04D2A-F967-3B41-8783-8FF232765B45}" type="slidenum">
              <a:rPr lang="en-US" smtClean="0"/>
              <a:t>‹#›</a:t>
            </a:fld>
            <a:endParaRPr lang="en-US"/>
          </a:p>
        </p:txBody>
      </p:sp>
    </p:spTree>
    <p:extLst>
      <p:ext uri="{BB962C8B-B14F-4D97-AF65-F5344CB8AC3E}">
        <p14:creationId xmlns:p14="http://schemas.microsoft.com/office/powerpoint/2010/main" val="66715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3/3/19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3/3/19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3/3/19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3/3/19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video" Target="https://www.youtube.com/embed/rkC80in5heU" TargetMode="External"/><Relationship Id="rId2" Type="http://schemas.openxmlformats.org/officeDocument/2006/relationships/slideLayout" Target="../slideLayouts/slideLayout2.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 Id="rId3" Type="http://schemas.openxmlformats.org/officeDocument/2006/relationships/image" Target="../media/image16.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 Id="rId3" Type="http://schemas.openxmlformats.org/officeDocument/2006/relationships/image" Target="../media/image1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 Id="rId3" Type="http://schemas.openxmlformats.org/officeDocument/2006/relationships/image" Target="../media/image16.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 Id="rId3" Type="http://schemas.openxmlformats.org/officeDocument/2006/relationships/image" Target="../media/image16.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 Id="rId3" Type="http://schemas.openxmlformats.org/officeDocument/2006/relationships/image" Target="../media/image16.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 Id="rId3" Type="http://schemas.openxmlformats.org/officeDocument/2006/relationships/image" Target="../media/image16.svg"/></Relationships>
</file>

<file path=ppt/slides/_rels/slide4.xml.rels><?xml version="1.0" encoding="UTF-8" standalone="yes"?>
<Relationships xmlns="http://schemas.openxmlformats.org/package/2006/relationships"><Relationship Id="rId1" Type="http://schemas.openxmlformats.org/officeDocument/2006/relationships/video" Target="https://www.youtube.com/embed/pqEGCQq1m9s" TargetMode="External"/><Relationship Id="rId2" Type="http://schemas.openxmlformats.org/officeDocument/2006/relationships/slideLayout" Target="../slideLayouts/slideLayout2.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video" Target="https://www.youtube.com/embed/iCvmsMzlF7o" TargetMode="External"/><Relationship Id="rId2" Type="http://schemas.openxmlformats.org/officeDocument/2006/relationships/slideLayout" Target="../slideLayouts/slideLayout4.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BC546-3E89-4FC1-AA71-19CC3794508A}"/>
              </a:ext>
            </a:extLst>
          </p:cNvPr>
          <p:cNvSpPr>
            <a:spLocks noGrp="1"/>
          </p:cNvSpPr>
          <p:nvPr>
            <p:ph type="ctrTitle"/>
          </p:nvPr>
        </p:nvSpPr>
        <p:spPr>
          <a:xfrm>
            <a:off x="965198" y="2474895"/>
            <a:ext cx="6212764" cy="1908215"/>
          </a:xfrm>
          <a:noFill/>
          <a:ln>
            <a:solidFill>
              <a:schemeClr val="tx1"/>
            </a:solidFill>
          </a:ln>
        </p:spPr>
        <p:txBody>
          <a:bodyPr wrap="square">
            <a:normAutofit/>
          </a:bodyPr>
          <a:lstStyle/>
          <a:p>
            <a:r>
              <a:rPr lang="en-US" sz="3700" i="1" cap="none" dirty="0">
                <a:solidFill>
                  <a:schemeClr val="tx1"/>
                </a:solidFill>
              </a:rPr>
              <a:t/>
            </a:r>
            <a:br>
              <a:rPr lang="en-US" sz="3700" i="1" cap="none" dirty="0">
                <a:solidFill>
                  <a:schemeClr val="tx1"/>
                </a:solidFill>
              </a:rPr>
            </a:br>
            <a:r>
              <a:rPr lang="en-US" sz="3700" i="1" cap="none" dirty="0">
                <a:solidFill>
                  <a:schemeClr val="tx1"/>
                </a:solidFill>
              </a:rPr>
              <a:t>Creative Writing Anthology</a:t>
            </a:r>
            <a:br>
              <a:rPr lang="en-US" sz="3700" i="1" cap="none" dirty="0">
                <a:solidFill>
                  <a:schemeClr val="tx1"/>
                </a:solidFill>
              </a:rPr>
            </a:br>
            <a:endParaRPr lang="en-US" sz="3700" i="1" cap="none" dirty="0">
              <a:solidFill>
                <a:schemeClr val="tx1"/>
              </a:solidFill>
            </a:endParaRPr>
          </a:p>
        </p:txBody>
      </p:sp>
      <p:sp>
        <p:nvSpPr>
          <p:cNvPr id="8" name="Rectangle 7">
            <a:extLst>
              <a:ext uri="{FF2B5EF4-FFF2-40B4-BE49-F238E27FC236}">
                <a16:creationId xmlns:a16="http://schemas.microsoft.com/office/drawing/2014/main" xmlns="" id="{157A82F3-F6C4-4325-8C9C-7DF1AD06B2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0"/>
            <a:ext cx="406212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xmlns="" id="{A5F1DF69-B52F-4140-8F2A-51FF4924EDD5}"/>
              </a:ext>
            </a:extLst>
          </p:cNvPr>
          <p:cNvSpPr>
            <a:spLocks noGrp="1"/>
          </p:cNvSpPr>
          <p:nvPr>
            <p:ph type="subTitle" idx="1"/>
          </p:nvPr>
        </p:nvSpPr>
        <p:spPr>
          <a:xfrm>
            <a:off x="8533732" y="2173266"/>
            <a:ext cx="3254408" cy="2511468"/>
          </a:xfrm>
        </p:spPr>
        <p:txBody>
          <a:bodyPr anchor="ctr">
            <a:normAutofit/>
          </a:bodyPr>
          <a:lstStyle/>
          <a:p>
            <a:r>
              <a:rPr lang="en-US" sz="2400" dirty="0">
                <a:solidFill>
                  <a:schemeClr val="tx2">
                    <a:lumMod val="90000"/>
                  </a:schemeClr>
                </a:solidFill>
              </a:rPr>
              <a:t>Daily PowerPoint</a:t>
            </a:r>
          </a:p>
        </p:txBody>
      </p:sp>
    </p:spTree>
    <p:extLst>
      <p:ext uri="{BB962C8B-B14F-4D97-AF65-F5344CB8AC3E}">
        <p14:creationId xmlns:p14="http://schemas.microsoft.com/office/powerpoint/2010/main" val="211077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1C9F4F8-1CA1-4169-A513-5E15F4D91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DBFBCCC-7AAE-4947-B423-67703CBED04F}"/>
              </a:ext>
            </a:extLst>
          </p:cNvPr>
          <p:cNvSpPr>
            <a:spLocks noGrp="1"/>
          </p:cNvSpPr>
          <p:nvPr>
            <p:ph type="title"/>
          </p:nvPr>
        </p:nvSpPr>
        <p:spPr>
          <a:xfrm>
            <a:off x="1600200" y="2386744"/>
            <a:ext cx="8991600" cy="1645920"/>
          </a:xfrm>
          <a:solidFill>
            <a:schemeClr val="tx1"/>
          </a:solidFill>
          <a:ln w="190500" cmpd="thinThick">
            <a:solidFill>
              <a:schemeClr val="tx1"/>
            </a:solidFill>
          </a:ln>
        </p:spPr>
        <p:txBody>
          <a:bodyPr vert="horz" lIns="274320" tIns="182880" rIns="274320" bIns="182880" rtlCol="0" anchor="ctr" anchorCtr="1">
            <a:normAutofit/>
          </a:bodyPr>
          <a:lstStyle/>
          <a:p>
            <a:r>
              <a:rPr lang="en-US" sz="2700" kern="1200" cap="all" spc="200" baseline="0">
                <a:solidFill>
                  <a:schemeClr val="bg1"/>
                </a:solidFill>
                <a:latin typeface="+mj-lt"/>
                <a:ea typeface="+mj-ea"/>
                <a:cs typeface="+mj-cs"/>
              </a:rPr>
              <a:t>“Ode to Autumn” – John Keats</a:t>
            </a:r>
            <a:br>
              <a:rPr lang="en-US" sz="2700" kern="1200" cap="all" spc="200" baseline="0">
                <a:solidFill>
                  <a:schemeClr val="bg1"/>
                </a:solidFill>
                <a:latin typeface="+mj-lt"/>
                <a:ea typeface="+mj-ea"/>
                <a:cs typeface="+mj-cs"/>
              </a:rPr>
            </a:br>
            <a:r>
              <a:rPr lang="en-US" sz="2700" kern="1200" cap="all" spc="200" baseline="0">
                <a:solidFill>
                  <a:schemeClr val="bg1"/>
                </a:solidFill>
                <a:latin typeface="+mj-lt"/>
                <a:ea typeface="+mj-ea"/>
                <a:cs typeface="+mj-cs"/>
              </a:rPr>
              <a:t>&amp;</a:t>
            </a:r>
            <a:br>
              <a:rPr lang="en-US" sz="2700" kern="1200" cap="all" spc="200" baseline="0">
                <a:solidFill>
                  <a:schemeClr val="bg1"/>
                </a:solidFill>
                <a:latin typeface="+mj-lt"/>
                <a:ea typeface="+mj-ea"/>
                <a:cs typeface="+mj-cs"/>
              </a:rPr>
            </a:br>
            <a:r>
              <a:rPr lang="en-US" sz="2700" kern="1200" cap="all" spc="200" baseline="0">
                <a:solidFill>
                  <a:schemeClr val="bg1"/>
                </a:solidFill>
                <a:latin typeface="+mj-lt"/>
                <a:ea typeface="+mj-ea"/>
                <a:cs typeface="+mj-cs"/>
              </a:rPr>
              <a:t>“Nothing Gold Can Stay” – Robert Frost</a:t>
            </a:r>
          </a:p>
        </p:txBody>
      </p:sp>
      <p:sp>
        <p:nvSpPr>
          <p:cNvPr id="3" name="Text Placeholder 2">
            <a:extLst>
              <a:ext uri="{FF2B5EF4-FFF2-40B4-BE49-F238E27FC236}">
                <a16:creationId xmlns:a16="http://schemas.microsoft.com/office/drawing/2014/main" xmlns="" id="{D077B620-BE1A-48D7-A58E-51CB29135B31}"/>
              </a:ext>
            </a:extLst>
          </p:cNvPr>
          <p:cNvSpPr>
            <a:spLocks noGrp="1"/>
          </p:cNvSpPr>
          <p:nvPr>
            <p:ph type="body" idx="1"/>
          </p:nvPr>
        </p:nvSpPr>
        <p:spPr>
          <a:xfrm>
            <a:off x="2695194" y="4352544"/>
            <a:ext cx="6801612" cy="1239894"/>
          </a:xfrm>
        </p:spPr>
        <p:txBody>
          <a:bodyPr vert="horz" lIns="91440" tIns="45720" rIns="91440" bIns="45720" rtlCol="0">
            <a:normAutofit/>
          </a:bodyPr>
          <a:lstStyle/>
          <a:p>
            <a:pPr algn="ctr"/>
            <a:r>
              <a:rPr lang="en-US">
                <a:solidFill>
                  <a:schemeClr val="tx1">
                    <a:lumMod val="75000"/>
                    <a:lumOff val="25000"/>
                  </a:schemeClr>
                </a:solidFill>
              </a:rPr>
              <a:t>“Classic”  American Poetry</a:t>
            </a:r>
          </a:p>
        </p:txBody>
      </p:sp>
    </p:spTree>
    <p:extLst>
      <p:ext uri="{BB962C8B-B14F-4D97-AF65-F5344CB8AC3E}">
        <p14:creationId xmlns:p14="http://schemas.microsoft.com/office/powerpoint/2010/main" val="28149358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29CEF1-557E-4719-A091-B6F3638F8927}"/>
              </a:ext>
            </a:extLst>
          </p:cNvPr>
          <p:cNvSpPr>
            <a:spLocks noGrp="1"/>
          </p:cNvSpPr>
          <p:nvPr>
            <p:ph type="title"/>
          </p:nvPr>
        </p:nvSpPr>
        <p:spPr>
          <a:xfrm>
            <a:off x="6899146" y="802767"/>
            <a:ext cx="4486656" cy="1645920"/>
          </a:xfrm>
        </p:spPr>
        <p:txBody>
          <a:bodyPr vert="horz" lIns="274320" tIns="182880" rIns="274320" bIns="182880" rtlCol="0" anchor="ctr" anchorCtr="1">
            <a:normAutofit/>
          </a:bodyPr>
          <a:lstStyle/>
          <a:p>
            <a:r>
              <a:rPr lang="en-US" sz="3200"/>
              <a:t>Poetry apps</a:t>
            </a:r>
          </a:p>
        </p:txBody>
      </p:sp>
      <p:sp>
        <p:nvSpPr>
          <p:cNvPr id="3" name="Text Placeholder 2">
            <a:extLst>
              <a:ext uri="{FF2B5EF4-FFF2-40B4-BE49-F238E27FC236}">
                <a16:creationId xmlns:a16="http://schemas.microsoft.com/office/drawing/2014/main" xmlns="" id="{126BDE9C-A1B3-4541-8572-4669C35B1A28}"/>
              </a:ext>
            </a:extLst>
          </p:cNvPr>
          <p:cNvSpPr>
            <a:spLocks noGrp="1"/>
          </p:cNvSpPr>
          <p:nvPr>
            <p:ph type="body" idx="1"/>
          </p:nvPr>
        </p:nvSpPr>
        <p:spPr>
          <a:xfrm>
            <a:off x="7152613" y="2597427"/>
            <a:ext cx="3798770" cy="4028660"/>
          </a:xfrm>
        </p:spPr>
        <p:txBody>
          <a:bodyPr vert="horz" lIns="91440" tIns="45720" rIns="91440" bIns="45720" rtlCol="0">
            <a:normAutofit/>
          </a:bodyPr>
          <a:lstStyle/>
          <a:p>
            <a:pPr algn="ctr">
              <a:lnSpc>
                <a:spcPct val="90000"/>
              </a:lnSpc>
            </a:pPr>
            <a:r>
              <a:rPr lang="en-US" sz="2200" dirty="0">
                <a:solidFill>
                  <a:schemeClr val="tx1">
                    <a:lumMod val="75000"/>
                    <a:lumOff val="25000"/>
                  </a:schemeClr>
                </a:solidFill>
              </a:rPr>
              <a:t>Poetry – Poetry Foundation</a:t>
            </a:r>
          </a:p>
          <a:p>
            <a:pPr algn="ctr">
              <a:lnSpc>
                <a:spcPct val="90000"/>
              </a:lnSpc>
            </a:pPr>
            <a:r>
              <a:rPr lang="en-US" sz="2200" dirty="0">
                <a:solidFill>
                  <a:schemeClr val="tx1">
                    <a:lumMod val="75000"/>
                    <a:lumOff val="25000"/>
                  </a:schemeClr>
                </a:solidFill>
              </a:rPr>
              <a:t>Wings</a:t>
            </a:r>
          </a:p>
          <a:p>
            <a:pPr algn="ctr">
              <a:lnSpc>
                <a:spcPct val="90000"/>
              </a:lnSpc>
            </a:pPr>
            <a:r>
              <a:rPr lang="en-US" sz="2200" dirty="0">
                <a:solidFill>
                  <a:schemeClr val="tx1">
                    <a:lumMod val="75000"/>
                    <a:lumOff val="25000"/>
                  </a:schemeClr>
                </a:solidFill>
              </a:rPr>
              <a:t>Pocket Poetry – one poem a day delivered to you (iOS)</a:t>
            </a:r>
          </a:p>
          <a:p>
            <a:pPr algn="ctr">
              <a:lnSpc>
                <a:spcPct val="90000"/>
              </a:lnSpc>
            </a:pPr>
            <a:r>
              <a:rPr lang="en-US" sz="2200" dirty="0">
                <a:solidFill>
                  <a:schemeClr val="tx1">
                    <a:lumMod val="75000"/>
                    <a:lumOff val="25000"/>
                  </a:schemeClr>
                </a:solidFill>
              </a:rPr>
              <a:t>Daily Haiku – Cornell University</a:t>
            </a:r>
          </a:p>
          <a:p>
            <a:pPr algn="ctr">
              <a:lnSpc>
                <a:spcPct val="90000"/>
              </a:lnSpc>
            </a:pPr>
            <a:r>
              <a:rPr lang="en-US" sz="2200" dirty="0">
                <a:solidFill>
                  <a:schemeClr val="tx1">
                    <a:lumMod val="75000"/>
                    <a:lumOff val="25000"/>
                  </a:schemeClr>
                </a:solidFill>
              </a:rPr>
              <a:t>Word Palette – like refrigerator poetry (iOS)</a:t>
            </a:r>
          </a:p>
          <a:p>
            <a:pPr algn="ctr">
              <a:lnSpc>
                <a:spcPct val="90000"/>
              </a:lnSpc>
            </a:pPr>
            <a:r>
              <a:rPr lang="en-US" sz="2200" dirty="0">
                <a:solidFill>
                  <a:schemeClr val="tx1">
                    <a:lumMod val="75000"/>
                    <a:lumOff val="25000"/>
                  </a:schemeClr>
                </a:solidFill>
              </a:rPr>
              <a:t>Rhymer’s Block – (iOS)</a:t>
            </a:r>
          </a:p>
          <a:p>
            <a:pPr algn="ctr">
              <a:lnSpc>
                <a:spcPct val="90000"/>
              </a:lnSpc>
            </a:pPr>
            <a:r>
              <a:rPr lang="en-US" sz="2200" dirty="0">
                <a:solidFill>
                  <a:schemeClr val="tx1">
                    <a:lumMod val="75000"/>
                    <a:lumOff val="25000"/>
                  </a:schemeClr>
                </a:solidFill>
              </a:rPr>
              <a:t>Poet Assistant – Android</a:t>
            </a:r>
          </a:p>
          <a:p>
            <a:pPr algn="ctr">
              <a:lnSpc>
                <a:spcPct val="90000"/>
              </a:lnSpc>
            </a:pPr>
            <a:endParaRPr lang="en-US" sz="500" dirty="0">
              <a:solidFill>
                <a:schemeClr val="tx1">
                  <a:lumMod val="75000"/>
                  <a:lumOff val="25000"/>
                </a:schemeClr>
              </a:solidFill>
            </a:endParaRPr>
          </a:p>
          <a:p>
            <a:pPr algn="ctr">
              <a:lnSpc>
                <a:spcPct val="90000"/>
              </a:lnSpc>
            </a:pPr>
            <a:endParaRPr lang="en-US" sz="500" dirty="0">
              <a:solidFill>
                <a:schemeClr val="tx1">
                  <a:lumMod val="75000"/>
                  <a:lumOff val="25000"/>
                </a:schemeClr>
              </a:solidFill>
            </a:endParaRPr>
          </a:p>
          <a:p>
            <a:pPr algn="ctr">
              <a:lnSpc>
                <a:spcPct val="90000"/>
              </a:lnSpc>
            </a:pPr>
            <a:endParaRPr lang="en-US" sz="500" dirty="0">
              <a:solidFill>
                <a:schemeClr val="tx1">
                  <a:lumMod val="75000"/>
                  <a:lumOff val="25000"/>
                </a:schemeClr>
              </a:solidFill>
            </a:endParaRPr>
          </a:p>
        </p:txBody>
      </p:sp>
      <p:sp>
        <p:nvSpPr>
          <p:cNvPr id="10" name="Rectangle 9">
            <a:extLst>
              <a:ext uri="{FF2B5EF4-FFF2-40B4-BE49-F238E27FC236}">
                <a16:creationId xmlns:a16="http://schemas.microsoft.com/office/drawing/2014/main" xmlns="" id="{733DEE68-6B15-49E1-8C6F-EE553B0597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30" y="640080"/>
            <a:ext cx="5455920"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EC3F07C8-CCA3-4D2E-A900-8396148C16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8" y="802767"/>
            <a:ext cx="512978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table, floor&#10;&#10;Description automatically generated">
            <a:extLst>
              <a:ext uri="{FF2B5EF4-FFF2-40B4-BE49-F238E27FC236}">
                <a16:creationId xmlns:a16="http://schemas.microsoft.com/office/drawing/2014/main" xmlns="" id="{48A330B8-F33B-4364-80CA-F4FD3EF79F5F}"/>
              </a:ext>
            </a:extLst>
          </p:cNvPr>
          <p:cNvPicPr>
            <a:picLocks noChangeAspect="1"/>
          </p:cNvPicPr>
          <p:nvPr/>
        </p:nvPicPr>
        <p:blipFill rotWithShape="1">
          <a:blip r:embed="rId2"/>
          <a:srcRect t="2007" r="-2" b="2268"/>
          <a:stretch/>
        </p:blipFill>
        <p:spPr>
          <a:xfrm>
            <a:off x="1126238" y="1122807"/>
            <a:ext cx="4489704" cy="4297680"/>
          </a:xfrm>
          <a:prstGeom prst="rect">
            <a:avLst/>
          </a:prstGeom>
        </p:spPr>
      </p:pic>
    </p:spTree>
    <p:extLst>
      <p:ext uri="{BB962C8B-B14F-4D97-AF65-F5344CB8AC3E}">
        <p14:creationId xmlns:p14="http://schemas.microsoft.com/office/powerpoint/2010/main" val="3965745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C06DD7-09E5-4C57-BDE6-E2E819761F31}"/>
              </a:ext>
            </a:extLst>
          </p:cNvPr>
          <p:cNvSpPr>
            <a:spLocks noGrp="1"/>
          </p:cNvSpPr>
          <p:nvPr>
            <p:ph type="title"/>
          </p:nvPr>
        </p:nvSpPr>
        <p:spPr/>
        <p:txBody>
          <a:bodyPr/>
          <a:lstStyle/>
          <a:p>
            <a:r>
              <a:rPr lang="en-US" dirty="0"/>
              <a:t>March 8</a:t>
            </a:r>
          </a:p>
        </p:txBody>
      </p:sp>
      <p:sp>
        <p:nvSpPr>
          <p:cNvPr id="4" name="Content Placeholder 3">
            <a:extLst>
              <a:ext uri="{FF2B5EF4-FFF2-40B4-BE49-F238E27FC236}">
                <a16:creationId xmlns:a16="http://schemas.microsoft.com/office/drawing/2014/main" xmlns="" id="{00607D0B-A480-466F-9FD1-045999F0AFFA}"/>
              </a:ext>
            </a:extLst>
          </p:cNvPr>
          <p:cNvSpPr>
            <a:spLocks noGrp="1"/>
          </p:cNvSpPr>
          <p:nvPr>
            <p:ph idx="1"/>
          </p:nvPr>
        </p:nvSpPr>
        <p:spPr/>
        <p:txBody>
          <a:bodyPr>
            <a:normAutofit fontScale="92500" lnSpcReduction="10000"/>
          </a:bodyPr>
          <a:lstStyle/>
          <a:p>
            <a:pPr marL="0" indent="0">
              <a:buNone/>
            </a:pPr>
            <a:r>
              <a:rPr lang="en-US" b="1" u="sng" dirty="0"/>
              <a:t>Learning Targets</a:t>
            </a:r>
          </a:p>
          <a:p>
            <a:pPr marL="0" indent="0">
              <a:buNone/>
            </a:pPr>
            <a:r>
              <a:rPr lang="en-US" dirty="0"/>
              <a:t>Understand different mediums of poetry</a:t>
            </a:r>
          </a:p>
          <a:p>
            <a:pPr marL="0" indent="0">
              <a:buNone/>
            </a:pPr>
            <a:r>
              <a:rPr lang="en-US" dirty="0"/>
              <a:t>Apply analysis techniques to selected poetry</a:t>
            </a:r>
          </a:p>
          <a:p>
            <a:pPr marL="0" indent="0">
              <a:buNone/>
            </a:pPr>
            <a:endParaRPr lang="en-US" dirty="0"/>
          </a:p>
          <a:p>
            <a:pPr marL="0" indent="0">
              <a:buNone/>
            </a:pPr>
            <a:r>
              <a:rPr lang="en-US" b="1" u="sng" dirty="0"/>
              <a:t>Activities</a:t>
            </a:r>
          </a:p>
          <a:p>
            <a:pPr marL="0" indent="0">
              <a:buNone/>
            </a:pPr>
            <a:r>
              <a:rPr lang="en-US" dirty="0"/>
              <a:t>Poem starter</a:t>
            </a:r>
          </a:p>
          <a:p>
            <a:pPr marL="0" indent="0">
              <a:buNone/>
            </a:pPr>
            <a:r>
              <a:rPr lang="en-US" dirty="0"/>
              <a:t>Watch two videos:  “The Joke” and  “Shallow”. </a:t>
            </a:r>
          </a:p>
          <a:p>
            <a:pPr marL="0" indent="0">
              <a:buNone/>
            </a:pPr>
            <a:r>
              <a:rPr lang="en-US" dirty="0"/>
              <a:t>Analyze “The Joke” as a class.</a:t>
            </a:r>
          </a:p>
          <a:p>
            <a:pPr marL="0" indent="0">
              <a:buNone/>
            </a:pPr>
            <a:r>
              <a:rPr lang="en-US" dirty="0"/>
              <a:t>Identify poetic devices</a:t>
            </a:r>
          </a:p>
          <a:p>
            <a:pPr marL="0" indent="0">
              <a:buNone/>
            </a:pPr>
            <a:r>
              <a:rPr lang="en-US" dirty="0"/>
              <a:t>Use short handout for questions</a:t>
            </a:r>
          </a:p>
          <a:p>
            <a:pPr marL="0" indent="0">
              <a:buNone/>
            </a:pPr>
            <a:endParaRPr lang="en-US" dirty="0"/>
          </a:p>
          <a:p>
            <a:pPr marL="0" indent="0">
              <a:buNone/>
            </a:pPr>
            <a:r>
              <a:rPr lang="en-US" b="1" u="sng" dirty="0"/>
              <a:t>Homework</a:t>
            </a:r>
          </a:p>
          <a:p>
            <a:pPr marL="0" indent="0">
              <a:buNone/>
            </a:pPr>
            <a:r>
              <a:rPr lang="en-US" dirty="0"/>
              <a:t>Select your one song and bring back with an explication for Monday – peer check in</a:t>
            </a:r>
          </a:p>
          <a:p>
            <a:endParaRPr lang="en-US" dirty="0"/>
          </a:p>
        </p:txBody>
      </p:sp>
    </p:spTree>
    <p:extLst>
      <p:ext uri="{BB962C8B-B14F-4D97-AF65-F5344CB8AC3E}">
        <p14:creationId xmlns:p14="http://schemas.microsoft.com/office/powerpoint/2010/main" val="293074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1C6EB-B959-4912-A106-ACB6CF994A23}"/>
              </a:ext>
            </a:extLst>
          </p:cNvPr>
          <p:cNvSpPr>
            <a:spLocks noGrp="1"/>
          </p:cNvSpPr>
          <p:nvPr>
            <p:ph type="title"/>
          </p:nvPr>
        </p:nvSpPr>
        <p:spPr>
          <a:xfrm>
            <a:off x="804672" y="964692"/>
            <a:ext cx="3066937" cy="1188720"/>
          </a:xfrm>
        </p:spPr>
        <p:txBody>
          <a:bodyPr vert="horz" lIns="182880" tIns="182880" rIns="182880" bIns="182880" rtlCol="0" anchor="ctr">
            <a:normAutofit/>
          </a:bodyPr>
          <a:lstStyle/>
          <a:p>
            <a:r>
              <a:rPr lang="en-US" sz="2800"/>
              <a:t>Summer</a:t>
            </a:r>
          </a:p>
        </p:txBody>
      </p:sp>
      <p:pic>
        <p:nvPicPr>
          <p:cNvPr id="6" name="Content Placeholder 5" descr="A vase filled with purple flowers&#10;&#10;Description automatically generated">
            <a:extLst>
              <a:ext uri="{FF2B5EF4-FFF2-40B4-BE49-F238E27FC236}">
                <a16:creationId xmlns:a16="http://schemas.microsoft.com/office/drawing/2014/main" xmlns="" id="{A4E60E76-7972-411D-85BE-1D6F88E51062}"/>
              </a:ext>
            </a:extLst>
          </p:cNvPr>
          <p:cNvPicPr>
            <a:picLocks noGrp="1" noChangeAspect="1"/>
          </p:cNvPicPr>
          <p:nvPr>
            <p:ph idx="1"/>
          </p:nvPr>
        </p:nvPicPr>
        <p:blipFill>
          <a:blip r:embed="rId2"/>
          <a:stretch>
            <a:fillRect/>
          </a:stretch>
        </p:blipFill>
        <p:spPr>
          <a:xfrm>
            <a:off x="5083970" y="1293275"/>
            <a:ext cx="5705856" cy="4279392"/>
          </a:xfrm>
          <a:prstGeom prst="rect">
            <a:avLst/>
          </a:prstGeom>
        </p:spPr>
      </p:pic>
    </p:spTree>
    <p:extLst>
      <p:ext uri="{BB962C8B-B14F-4D97-AF65-F5344CB8AC3E}">
        <p14:creationId xmlns:p14="http://schemas.microsoft.com/office/powerpoint/2010/main" val="77355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C8570-79AA-4CD2-BE12-AAA1EE515C0F}"/>
              </a:ext>
            </a:extLst>
          </p:cNvPr>
          <p:cNvSpPr>
            <a:spLocks noGrp="1"/>
          </p:cNvSpPr>
          <p:nvPr>
            <p:ph type="title"/>
          </p:nvPr>
        </p:nvSpPr>
        <p:spPr>
          <a:xfrm>
            <a:off x="804670" y="978776"/>
            <a:ext cx="3044953" cy="1174991"/>
          </a:xfrm>
        </p:spPr>
        <p:txBody>
          <a:bodyPr>
            <a:normAutofit/>
          </a:bodyPr>
          <a:lstStyle/>
          <a:p>
            <a:r>
              <a:rPr lang="en-US" sz="2000"/>
              <a:t>March 11</a:t>
            </a:r>
          </a:p>
        </p:txBody>
      </p:sp>
      <p:sp>
        <p:nvSpPr>
          <p:cNvPr id="3" name="Content Placeholder 2">
            <a:extLst>
              <a:ext uri="{FF2B5EF4-FFF2-40B4-BE49-F238E27FC236}">
                <a16:creationId xmlns:a16="http://schemas.microsoft.com/office/drawing/2014/main" xmlns="" id="{74EDFA33-7C76-4A27-96C3-CC9C10D79A6C}"/>
              </a:ext>
            </a:extLst>
          </p:cNvPr>
          <p:cNvSpPr>
            <a:spLocks noGrp="1"/>
          </p:cNvSpPr>
          <p:nvPr>
            <p:ph idx="1"/>
          </p:nvPr>
        </p:nvSpPr>
        <p:spPr>
          <a:xfrm>
            <a:off x="804670" y="2640692"/>
            <a:ext cx="3044952" cy="3255252"/>
          </a:xfrm>
        </p:spPr>
        <p:txBody>
          <a:bodyPr>
            <a:normAutofit lnSpcReduction="10000"/>
          </a:bodyPr>
          <a:lstStyle/>
          <a:p>
            <a:pPr marL="0" indent="0">
              <a:lnSpc>
                <a:spcPct val="90000"/>
              </a:lnSpc>
              <a:buNone/>
            </a:pPr>
            <a:r>
              <a:rPr lang="en-US" sz="1500" b="1" u="sng" dirty="0"/>
              <a:t>Learning Targets</a:t>
            </a:r>
          </a:p>
          <a:p>
            <a:pPr marL="0" indent="0">
              <a:lnSpc>
                <a:spcPct val="90000"/>
              </a:lnSpc>
              <a:buNone/>
            </a:pPr>
            <a:r>
              <a:rPr lang="en-US" sz="1500" dirty="0"/>
              <a:t>Appropriately cite sources in student work</a:t>
            </a:r>
          </a:p>
          <a:p>
            <a:pPr marL="0" indent="0">
              <a:lnSpc>
                <a:spcPct val="90000"/>
              </a:lnSpc>
              <a:buNone/>
            </a:pPr>
            <a:r>
              <a:rPr lang="en-US" sz="1500" b="1" u="sng" dirty="0"/>
              <a:t>Activities</a:t>
            </a:r>
          </a:p>
          <a:p>
            <a:pPr marL="0" indent="0">
              <a:lnSpc>
                <a:spcPct val="90000"/>
              </a:lnSpc>
              <a:buNone/>
            </a:pPr>
            <a:r>
              <a:rPr lang="en-US" sz="1500" dirty="0"/>
              <a:t>Child’s poem starter</a:t>
            </a:r>
          </a:p>
          <a:p>
            <a:pPr marL="0" indent="0">
              <a:lnSpc>
                <a:spcPct val="90000"/>
              </a:lnSpc>
              <a:buNone/>
            </a:pPr>
            <a:r>
              <a:rPr lang="en-US" sz="1500" dirty="0"/>
              <a:t>MLA Review</a:t>
            </a:r>
          </a:p>
          <a:p>
            <a:pPr marL="0" indent="0">
              <a:lnSpc>
                <a:spcPct val="90000"/>
              </a:lnSpc>
              <a:buNone/>
            </a:pPr>
            <a:r>
              <a:rPr lang="en-US" sz="1500" dirty="0"/>
              <a:t>Work Day</a:t>
            </a:r>
          </a:p>
          <a:p>
            <a:pPr marL="0" indent="0">
              <a:lnSpc>
                <a:spcPct val="90000"/>
              </a:lnSpc>
              <a:buNone/>
            </a:pPr>
            <a:endParaRPr lang="en-US" sz="1500" dirty="0"/>
          </a:p>
          <a:p>
            <a:pPr marL="0" indent="0">
              <a:lnSpc>
                <a:spcPct val="90000"/>
              </a:lnSpc>
              <a:buNone/>
            </a:pPr>
            <a:r>
              <a:rPr lang="en-US" sz="1500" b="1" u="sng" dirty="0"/>
              <a:t>Homework</a:t>
            </a:r>
          </a:p>
          <a:p>
            <a:pPr marL="0" indent="0">
              <a:lnSpc>
                <a:spcPct val="90000"/>
              </a:lnSpc>
              <a:buNone/>
            </a:pPr>
            <a:r>
              <a:rPr lang="en-US" sz="1500" dirty="0"/>
              <a:t>Read “A Guide to Reading and Interpreting Poetry” for tomorrow</a:t>
            </a:r>
          </a:p>
          <a:p>
            <a:pPr marL="0" indent="0">
              <a:lnSpc>
                <a:spcPct val="90000"/>
              </a:lnSpc>
              <a:buNone/>
            </a:pPr>
            <a:endParaRPr lang="en-US" sz="1500" dirty="0"/>
          </a:p>
        </p:txBody>
      </p:sp>
      <p:pic>
        <p:nvPicPr>
          <p:cNvPr id="6" name="Picture 5" descr="A group of people in a store&#10;&#10;Description automatically generated">
            <a:extLst>
              <a:ext uri="{FF2B5EF4-FFF2-40B4-BE49-F238E27FC236}">
                <a16:creationId xmlns:a16="http://schemas.microsoft.com/office/drawing/2014/main" xmlns="" id="{A7290939-2FD4-464B-9CA4-703EB7705AFB}"/>
              </a:ext>
            </a:extLst>
          </p:cNvPr>
          <p:cNvPicPr>
            <a:picLocks noChangeAspect="1"/>
          </p:cNvPicPr>
          <p:nvPr/>
        </p:nvPicPr>
        <p:blipFill rotWithShape="1">
          <a:blip r:embed="rId2"/>
          <a:srcRect l="10892" r="6674"/>
          <a:stretch/>
        </p:blipFill>
        <p:spPr>
          <a:xfrm>
            <a:off x="4654296" y="10"/>
            <a:ext cx="7537704" cy="6857990"/>
          </a:xfrm>
          <a:prstGeom prst="rect">
            <a:avLst/>
          </a:prstGeom>
        </p:spPr>
      </p:pic>
      <p:sp>
        <p:nvSpPr>
          <p:cNvPr id="4" name="TextBox 3">
            <a:extLst>
              <a:ext uri="{FF2B5EF4-FFF2-40B4-BE49-F238E27FC236}">
                <a16:creationId xmlns:a16="http://schemas.microsoft.com/office/drawing/2014/main" xmlns="" id="{193B36DD-0339-46E1-A563-1916E20587AF}"/>
              </a:ext>
            </a:extLst>
          </p:cNvPr>
          <p:cNvSpPr txBox="1"/>
          <p:nvPr/>
        </p:nvSpPr>
        <p:spPr>
          <a:xfrm>
            <a:off x="7294179" y="2501461"/>
            <a:ext cx="3405352" cy="234380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177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pic>
        <p:nvPicPr>
          <p:cNvPr id="9" name="Content Placeholder 8" descr="A cup of coffee&#10;&#10;Description automatically generated">
            <a:extLst>
              <a:ext uri="{FF2B5EF4-FFF2-40B4-BE49-F238E27FC236}">
                <a16:creationId xmlns:a16="http://schemas.microsoft.com/office/drawing/2014/main" xmlns="" id="{5B9815E1-F37E-466A-9B56-B0A9FB315C44}"/>
              </a:ext>
            </a:extLst>
          </p:cNvPr>
          <p:cNvPicPr>
            <a:picLocks noGrp="1" noChangeAspect="1"/>
          </p:cNvPicPr>
          <p:nvPr>
            <p:ph sz="half" idx="2"/>
          </p:nvPr>
        </p:nvPicPr>
        <p:blipFill rotWithShape="1">
          <a:blip r:embed="rId2">
            <a:alphaModFix amt="25000"/>
            <a:extLst/>
          </a:blip>
          <a:srcRect t="17765" b="7235"/>
          <a:stretch/>
        </p:blipFill>
        <p:spPr>
          <a:xfrm>
            <a:off x="20" y="0"/>
            <a:ext cx="12191980" cy="6857990"/>
          </a:xfrm>
          <a:prstGeom prst="rect">
            <a:avLst/>
          </a:prstGeom>
        </p:spPr>
      </p:pic>
      <p:sp>
        <p:nvSpPr>
          <p:cNvPr id="2" name="Title 1">
            <a:extLst>
              <a:ext uri="{FF2B5EF4-FFF2-40B4-BE49-F238E27FC236}">
                <a16:creationId xmlns:a16="http://schemas.microsoft.com/office/drawing/2014/main" xmlns="" id="{146BEAEA-4501-44AF-ADB4-F6BF7FECC7AF}"/>
              </a:ext>
            </a:extLst>
          </p:cNvPr>
          <p:cNvSpPr>
            <a:spLocks noGrp="1"/>
          </p:cNvSpPr>
          <p:nvPr>
            <p:ph type="title"/>
          </p:nvPr>
        </p:nvSpPr>
        <p:spPr>
          <a:xfrm>
            <a:off x="2231136" y="964692"/>
            <a:ext cx="7729728" cy="1188720"/>
          </a:xfrm>
          <a:solidFill>
            <a:schemeClr val="bg1">
              <a:alpha val="30000"/>
            </a:schemeClr>
          </a:solidFill>
          <a:ln>
            <a:solidFill>
              <a:srgbClr val="FFFFFF"/>
            </a:solidFill>
          </a:ln>
        </p:spPr>
        <p:txBody>
          <a:bodyPr vert="horz" lIns="182880" tIns="182880" rIns="182880" bIns="182880" rtlCol="0" anchor="ctr" anchorCtr="1">
            <a:normAutofit/>
          </a:bodyPr>
          <a:lstStyle/>
          <a:p>
            <a:r>
              <a:rPr lang="en-US">
                <a:solidFill>
                  <a:schemeClr val="tx1"/>
                </a:solidFill>
              </a:rPr>
              <a:t>March 12</a:t>
            </a:r>
          </a:p>
        </p:txBody>
      </p:sp>
      <p:pic>
        <p:nvPicPr>
          <p:cNvPr id="12" name="Content Placeholder 11" descr="A screenshot of a cell phone&#10;&#10;Description automatically generated">
            <a:extLst>
              <a:ext uri="{FF2B5EF4-FFF2-40B4-BE49-F238E27FC236}">
                <a16:creationId xmlns:a16="http://schemas.microsoft.com/office/drawing/2014/main" xmlns="" id="{627B0DE4-F448-4950-BC07-421B553BA52B}"/>
              </a:ext>
            </a:extLst>
          </p:cNvPr>
          <p:cNvPicPr>
            <a:picLocks noGrp="1" noChangeAspect="1"/>
          </p:cNvPicPr>
          <p:nvPr>
            <p:ph sz="half" idx="1"/>
          </p:nvPr>
        </p:nvPicPr>
        <p:blipFill>
          <a:blip r:embed="rId3"/>
          <a:stretch>
            <a:fillRect/>
          </a:stretch>
        </p:blipFill>
        <p:spPr>
          <a:xfrm>
            <a:off x="848139" y="2290936"/>
            <a:ext cx="5979675" cy="4452730"/>
          </a:xfrm>
        </p:spPr>
      </p:pic>
      <p:sp>
        <p:nvSpPr>
          <p:cNvPr id="13" name="TextBox 12">
            <a:extLst>
              <a:ext uri="{FF2B5EF4-FFF2-40B4-BE49-F238E27FC236}">
                <a16:creationId xmlns:a16="http://schemas.microsoft.com/office/drawing/2014/main" xmlns="" id="{6D493A5E-2932-40EE-9ED9-7CC46D822CC4}"/>
              </a:ext>
            </a:extLst>
          </p:cNvPr>
          <p:cNvSpPr txBox="1"/>
          <p:nvPr/>
        </p:nvSpPr>
        <p:spPr>
          <a:xfrm>
            <a:off x="8185072" y="3428995"/>
            <a:ext cx="3551583" cy="3139321"/>
          </a:xfrm>
          <a:prstGeom prst="rect">
            <a:avLst/>
          </a:prstGeom>
          <a:noFill/>
        </p:spPr>
        <p:txBody>
          <a:bodyPr wrap="square" rtlCol="0">
            <a:spAutoFit/>
          </a:bodyPr>
          <a:lstStyle/>
          <a:p>
            <a:r>
              <a:rPr lang="en-US" b="1" u="sng" dirty="0"/>
              <a:t>Learning Targets</a:t>
            </a:r>
          </a:p>
          <a:p>
            <a:r>
              <a:rPr lang="en-US" dirty="0"/>
              <a:t>Utilize method of poetic analysis</a:t>
            </a:r>
          </a:p>
          <a:p>
            <a:endParaRPr lang="en-US" dirty="0"/>
          </a:p>
          <a:p>
            <a:r>
              <a:rPr lang="en-US" b="1" u="sng" dirty="0"/>
              <a:t>Activities</a:t>
            </a:r>
          </a:p>
          <a:p>
            <a:r>
              <a:rPr lang="en-US" dirty="0"/>
              <a:t>Complete in class analysis of at least one poem. </a:t>
            </a:r>
          </a:p>
          <a:p>
            <a:endParaRPr lang="en-US" dirty="0"/>
          </a:p>
          <a:p>
            <a:r>
              <a:rPr lang="en-US" b="1" u="sng" dirty="0"/>
              <a:t>HW</a:t>
            </a:r>
          </a:p>
          <a:p>
            <a:r>
              <a:rPr lang="en-US" dirty="0"/>
              <a:t>Two Big 6 analyses need to be complete by tomorrow.</a:t>
            </a:r>
          </a:p>
          <a:p>
            <a:endParaRPr lang="en-US" dirty="0"/>
          </a:p>
        </p:txBody>
      </p:sp>
    </p:spTree>
    <p:extLst>
      <p:ext uri="{BB962C8B-B14F-4D97-AF65-F5344CB8AC3E}">
        <p14:creationId xmlns:p14="http://schemas.microsoft.com/office/powerpoint/2010/main" val="397817651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05581-50F6-4AD8-9FD9-281BFDC9250F}"/>
              </a:ext>
            </a:extLst>
          </p:cNvPr>
          <p:cNvSpPr>
            <a:spLocks noGrp="1"/>
          </p:cNvSpPr>
          <p:nvPr>
            <p:ph type="title"/>
          </p:nvPr>
        </p:nvSpPr>
        <p:spPr>
          <a:xfrm>
            <a:off x="5138928" y="964692"/>
            <a:ext cx="6092952" cy="1188720"/>
          </a:xfrm>
        </p:spPr>
        <p:txBody>
          <a:bodyPr vert="horz" lIns="182880" tIns="182880" rIns="182880" bIns="182880" rtlCol="0" anchor="ctr">
            <a:normAutofit/>
          </a:bodyPr>
          <a:lstStyle/>
          <a:p>
            <a:r>
              <a:rPr lang="en-US" dirty="0"/>
              <a:t>March 13 </a:t>
            </a:r>
          </a:p>
        </p:txBody>
      </p:sp>
      <p:sp>
        <p:nvSpPr>
          <p:cNvPr id="13" name="Content Placeholder 12">
            <a:extLst>
              <a:ext uri="{FF2B5EF4-FFF2-40B4-BE49-F238E27FC236}">
                <a16:creationId xmlns:a16="http://schemas.microsoft.com/office/drawing/2014/main" xmlns="" id="{58BB9E97-7C0E-4B19-9DB1-85CB0BF28890}"/>
              </a:ext>
            </a:extLst>
          </p:cNvPr>
          <p:cNvSpPr>
            <a:spLocks noGrp="1"/>
          </p:cNvSpPr>
          <p:nvPr>
            <p:ph sz="half" idx="1"/>
          </p:nvPr>
        </p:nvSpPr>
        <p:spPr>
          <a:xfrm>
            <a:off x="960121" y="964692"/>
            <a:ext cx="3707652" cy="4775335"/>
          </a:xfrm>
        </p:spPr>
        <p:txBody>
          <a:bodyPr vert="horz" lIns="91440" tIns="45720" rIns="91440" bIns="45720" rtlCol="0">
            <a:normAutofit fontScale="92500" lnSpcReduction="10000"/>
          </a:bodyPr>
          <a:lstStyle/>
          <a:p>
            <a:pPr marL="0" indent="0">
              <a:buNone/>
            </a:pPr>
            <a:r>
              <a:rPr lang="en-US" b="1" u="sng" dirty="0"/>
              <a:t>The Poetic Object</a:t>
            </a:r>
          </a:p>
          <a:p>
            <a:r>
              <a:rPr lang="en-US" dirty="0"/>
              <a:t>In your groups, examine your assigned photo for 2-3 minutes noting color, shape, shading, subject. </a:t>
            </a:r>
          </a:p>
          <a:p>
            <a:r>
              <a:rPr lang="en-US" dirty="0"/>
              <a:t>Each individual will </a:t>
            </a:r>
            <a:r>
              <a:rPr lang="en-US" b="1" u="sng" dirty="0"/>
              <a:t>silently</a:t>
            </a:r>
            <a:r>
              <a:rPr lang="en-US" dirty="0"/>
              <a:t> write down a list of all that he or she sees. </a:t>
            </a:r>
          </a:p>
          <a:p>
            <a:r>
              <a:rPr lang="en-US" dirty="0"/>
              <a:t>Round Robin: Each person will share this or her list paring it down to 10 “best” words as a group. You will end up with a total of 40 words per group.</a:t>
            </a:r>
          </a:p>
          <a:p>
            <a:r>
              <a:rPr lang="en-US" dirty="0"/>
              <a:t>Your group will be given a handout with a structure using only your 40 words. Some may use all of the words. Others will use fewer.</a:t>
            </a:r>
          </a:p>
          <a:p>
            <a:r>
              <a:rPr lang="en-US" dirty="0"/>
              <a:t>Be ready to present at the end of the class period. </a:t>
            </a:r>
          </a:p>
          <a:p>
            <a:pPr marL="0" indent="0">
              <a:buNone/>
            </a:pPr>
            <a:endParaRPr lang="en-US" dirty="0"/>
          </a:p>
        </p:txBody>
      </p:sp>
      <p:pic>
        <p:nvPicPr>
          <p:cNvPr id="8" name="Content Placeholder 7" descr="A person wearing a hat and sunglasses posing for the camera&#10;&#10;Description automatically generated">
            <a:extLst>
              <a:ext uri="{FF2B5EF4-FFF2-40B4-BE49-F238E27FC236}">
                <a16:creationId xmlns:a16="http://schemas.microsoft.com/office/drawing/2014/main" xmlns="" id="{65FE2F14-EB3F-48FE-945D-A153EC690234}"/>
              </a:ext>
            </a:extLst>
          </p:cNvPr>
          <p:cNvPicPr>
            <a:picLocks noGrp="1" noChangeAspect="1"/>
          </p:cNvPicPr>
          <p:nvPr>
            <p:ph sz="half" idx="2"/>
          </p:nvPr>
        </p:nvPicPr>
        <p:blipFill rotWithShape="1">
          <a:blip r:embed="rId2"/>
          <a:srcRect r="1" b="7990"/>
          <a:stretch/>
        </p:blipFill>
        <p:spPr>
          <a:xfrm>
            <a:off x="5203583" y="2475145"/>
            <a:ext cx="2820953" cy="3264882"/>
          </a:xfrm>
          <a:prstGeom prst="rect">
            <a:avLst/>
          </a:prstGeom>
          <a:ln w="31750" cap="sq">
            <a:solidFill>
              <a:srgbClr val="FFFFFF"/>
            </a:solidFill>
            <a:miter lim="800000"/>
          </a:ln>
        </p:spPr>
      </p:pic>
      <p:pic>
        <p:nvPicPr>
          <p:cNvPr id="11" name="Content Placeholder 5" descr="A picture containing gallery, room, indoor, man&#10;&#10;Description automatically generated">
            <a:extLst>
              <a:ext uri="{FF2B5EF4-FFF2-40B4-BE49-F238E27FC236}">
                <a16:creationId xmlns:a16="http://schemas.microsoft.com/office/drawing/2014/main" xmlns="" id="{3E9AE67C-2AD9-43E1-A7E8-1774761BCA1F}"/>
              </a:ext>
            </a:extLst>
          </p:cNvPr>
          <p:cNvPicPr>
            <a:picLocks noChangeAspect="1"/>
          </p:cNvPicPr>
          <p:nvPr/>
        </p:nvPicPr>
        <p:blipFill rotWithShape="1">
          <a:blip r:embed="rId3"/>
          <a:srcRect l="22487" r="18517"/>
          <a:stretch/>
        </p:blipFill>
        <p:spPr>
          <a:xfrm>
            <a:off x="8346269" y="2475145"/>
            <a:ext cx="2885611" cy="3264882"/>
          </a:xfrm>
          <a:prstGeom prst="rect">
            <a:avLst/>
          </a:prstGeom>
          <a:ln w="31750" cap="sq">
            <a:solidFill>
              <a:srgbClr val="FFFFFF"/>
            </a:solidFill>
            <a:miter lim="800000"/>
          </a:ln>
        </p:spPr>
      </p:pic>
    </p:spTree>
    <p:extLst>
      <p:ext uri="{BB962C8B-B14F-4D97-AF65-F5344CB8AC3E}">
        <p14:creationId xmlns:p14="http://schemas.microsoft.com/office/powerpoint/2010/main" val="218811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atch Banksy&amp;#39;s $1.4 million painting &amp;#39;self-destruct&amp;#39;">
            <a:hlinkClick r:id="" action="ppaction://media"/>
            <a:extLst>
              <a:ext uri="{FF2B5EF4-FFF2-40B4-BE49-F238E27FC236}">
                <a16:creationId xmlns:a16="http://schemas.microsoft.com/office/drawing/2014/main" xmlns="" id="{972752AD-6EFD-40C6-B640-9238704F918C}"/>
              </a:ext>
            </a:extLst>
          </p:cNvPr>
          <p:cNvPicPr>
            <a:picLocks noGrp="1" noRot="1" noChangeAspect="1"/>
          </p:cNvPicPr>
          <p:nvPr>
            <p:ph idx="1"/>
            <a:videoFile r:link="rId1"/>
          </p:nvPr>
        </p:nvPicPr>
        <p:blipFill>
          <a:blip r:embed="rId3"/>
          <a:stretch>
            <a:fillRect/>
          </a:stretch>
        </p:blipFill>
        <p:spPr>
          <a:xfrm>
            <a:off x="2737945" y="1828799"/>
            <a:ext cx="6258425" cy="3520364"/>
          </a:xfrm>
          <a:prstGeom prst="rect">
            <a:avLst/>
          </a:prstGeom>
        </p:spPr>
      </p:pic>
    </p:spTree>
    <p:extLst>
      <p:ext uri="{BB962C8B-B14F-4D97-AF65-F5344CB8AC3E}">
        <p14:creationId xmlns:p14="http://schemas.microsoft.com/office/powerpoint/2010/main" val="26914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5FA21C72-692C-49FD-9EB4-DDDDDEBD4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Flower without Stem">
            <a:extLst>
              <a:ext uri="{FF2B5EF4-FFF2-40B4-BE49-F238E27FC236}">
                <a16:creationId xmlns:a16="http://schemas.microsoft.com/office/drawing/2014/main" xmlns="" id="{B15F1588-7CCE-4933-ADE9-40F04BA5B7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719951" y="1197444"/>
            <a:ext cx="4315968" cy="4315968"/>
          </a:xfrm>
          <a:prstGeom prst="rect">
            <a:avLst/>
          </a:prstGeom>
        </p:spPr>
      </p:pic>
      <p:sp>
        <p:nvSpPr>
          <p:cNvPr id="24" name="Oval 23">
            <a:extLst>
              <a:ext uri="{FF2B5EF4-FFF2-40B4-BE49-F238E27FC236}">
                <a16:creationId xmlns:a16="http://schemas.microsoft.com/office/drawing/2014/main" xmlns="" id="{FBAF941A-6830-47A3-B63C-7C7B66AEA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8DDF580-0FBC-4914-981A-36479FA248C0}"/>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700" dirty="0">
                <a:solidFill>
                  <a:srgbClr val="FFFFFF"/>
                </a:solidFill>
              </a:rPr>
              <a:t>March 14</a:t>
            </a:r>
          </a:p>
        </p:txBody>
      </p:sp>
      <p:sp>
        <p:nvSpPr>
          <p:cNvPr id="4" name="TextBox 3">
            <a:extLst>
              <a:ext uri="{FF2B5EF4-FFF2-40B4-BE49-F238E27FC236}">
                <a16:creationId xmlns:a16="http://schemas.microsoft.com/office/drawing/2014/main" xmlns="" id="{F8B9B5B4-0798-4BF9-B2A3-597B5DECDA47}"/>
              </a:ext>
            </a:extLst>
          </p:cNvPr>
          <p:cNvSpPr txBox="1"/>
          <p:nvPr/>
        </p:nvSpPr>
        <p:spPr>
          <a:xfrm>
            <a:off x="2954956" y="1601102"/>
            <a:ext cx="3794235" cy="3693319"/>
          </a:xfrm>
          <a:prstGeom prst="rect">
            <a:avLst/>
          </a:prstGeom>
          <a:noFill/>
        </p:spPr>
        <p:txBody>
          <a:bodyPr wrap="square" rtlCol="0">
            <a:spAutoFit/>
          </a:bodyPr>
          <a:lstStyle/>
          <a:p>
            <a:r>
              <a:rPr lang="en-US" b="1" u="sng" dirty="0"/>
              <a:t>Learning Target</a:t>
            </a:r>
          </a:p>
          <a:p>
            <a:r>
              <a:rPr lang="en-US" dirty="0"/>
              <a:t>Understand the use and purpose of imagery in poetry (literature)</a:t>
            </a:r>
          </a:p>
          <a:p>
            <a:endParaRPr lang="en-US" dirty="0"/>
          </a:p>
          <a:p>
            <a:r>
              <a:rPr lang="en-US" b="1" u="sng" dirty="0"/>
              <a:t>Activity</a:t>
            </a:r>
          </a:p>
          <a:p>
            <a:r>
              <a:rPr lang="en-US" dirty="0"/>
              <a:t>Six Room poem – This is the one you can use in your anthology.</a:t>
            </a:r>
          </a:p>
          <a:p>
            <a:endParaRPr lang="en-US" dirty="0"/>
          </a:p>
          <a:p>
            <a:r>
              <a:rPr lang="en-US" b="1" u="sng" dirty="0"/>
              <a:t>Six Room Poem Instructions</a:t>
            </a:r>
          </a:p>
          <a:p>
            <a:r>
              <a:rPr lang="en-US" dirty="0"/>
              <a:t>First, take a piece of blank paper and divide it into six parts or rooms. You can draw this if you wish.</a:t>
            </a:r>
          </a:p>
          <a:p>
            <a:endParaRPr lang="en-US" dirty="0"/>
          </a:p>
        </p:txBody>
      </p:sp>
    </p:spTree>
    <p:extLst>
      <p:ext uri="{BB962C8B-B14F-4D97-AF65-F5344CB8AC3E}">
        <p14:creationId xmlns:p14="http://schemas.microsoft.com/office/powerpoint/2010/main" val="4047454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5FA21C72-692C-49FD-9EB4-DDDDDEBD4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Flower without Stem">
            <a:extLst>
              <a:ext uri="{FF2B5EF4-FFF2-40B4-BE49-F238E27FC236}">
                <a16:creationId xmlns:a16="http://schemas.microsoft.com/office/drawing/2014/main" xmlns="" id="{B15F1588-7CCE-4933-ADE9-40F04BA5B7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719951" y="1197444"/>
            <a:ext cx="4315968" cy="4315968"/>
          </a:xfrm>
          <a:prstGeom prst="rect">
            <a:avLst/>
          </a:prstGeom>
        </p:spPr>
      </p:pic>
      <p:sp>
        <p:nvSpPr>
          <p:cNvPr id="24" name="Oval 23">
            <a:extLst>
              <a:ext uri="{FF2B5EF4-FFF2-40B4-BE49-F238E27FC236}">
                <a16:creationId xmlns:a16="http://schemas.microsoft.com/office/drawing/2014/main" xmlns="" id="{FBAF941A-6830-47A3-B63C-7C7B66AEA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8DDF580-0FBC-4914-981A-36479FA248C0}"/>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700" dirty="0">
                <a:solidFill>
                  <a:srgbClr val="FFFFFF"/>
                </a:solidFill>
              </a:rPr>
              <a:t>March 14</a:t>
            </a:r>
          </a:p>
        </p:txBody>
      </p:sp>
      <p:sp>
        <p:nvSpPr>
          <p:cNvPr id="4" name="TextBox 3">
            <a:extLst>
              <a:ext uri="{FF2B5EF4-FFF2-40B4-BE49-F238E27FC236}">
                <a16:creationId xmlns:a16="http://schemas.microsoft.com/office/drawing/2014/main" xmlns="" id="{F8B9B5B4-0798-4BF9-B2A3-597B5DECDA47}"/>
              </a:ext>
            </a:extLst>
          </p:cNvPr>
          <p:cNvSpPr txBox="1"/>
          <p:nvPr/>
        </p:nvSpPr>
        <p:spPr>
          <a:xfrm>
            <a:off x="2925716" y="1601102"/>
            <a:ext cx="3794235" cy="2862322"/>
          </a:xfrm>
          <a:prstGeom prst="rect">
            <a:avLst/>
          </a:prstGeom>
          <a:noFill/>
        </p:spPr>
        <p:txBody>
          <a:bodyPr wrap="square" rtlCol="0">
            <a:spAutoFit/>
          </a:bodyPr>
          <a:lstStyle/>
          <a:p>
            <a:r>
              <a:rPr lang="en-US" b="1" u="sng" dirty="0"/>
              <a:t>Room Number 1</a:t>
            </a:r>
          </a:p>
          <a:p>
            <a:r>
              <a:rPr lang="en-US" dirty="0"/>
              <a:t>Think of something that you have seen outside that is amazing, beautiful or interesting that has just stick in your mind. Close your eyes and try to see it as clearly as a photograph. Notice all the details about it. Describe it as accurately as you can. Don’t think about writing a poem; try to describe your object as specifically. </a:t>
            </a:r>
          </a:p>
        </p:txBody>
      </p:sp>
    </p:spTree>
    <p:extLst>
      <p:ext uri="{BB962C8B-B14F-4D97-AF65-F5344CB8AC3E}">
        <p14:creationId xmlns:p14="http://schemas.microsoft.com/office/powerpoint/2010/main" val="155723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72D1C-1EB6-4EDF-B388-6455E9D8D879}"/>
              </a:ext>
            </a:extLst>
          </p:cNvPr>
          <p:cNvSpPr>
            <a:spLocks noGrp="1"/>
          </p:cNvSpPr>
          <p:nvPr>
            <p:ph type="title"/>
          </p:nvPr>
        </p:nvSpPr>
        <p:spPr/>
        <p:txBody>
          <a:bodyPr/>
          <a:lstStyle/>
          <a:p>
            <a:r>
              <a:rPr lang="en-US" dirty="0"/>
              <a:t>March 1</a:t>
            </a:r>
          </a:p>
        </p:txBody>
      </p:sp>
      <p:pic>
        <p:nvPicPr>
          <p:cNvPr id="6" name="Picture Placeholder 5" descr="A close up of a sign&#10;&#10;Description automatically generated">
            <a:extLst>
              <a:ext uri="{FF2B5EF4-FFF2-40B4-BE49-F238E27FC236}">
                <a16:creationId xmlns:a16="http://schemas.microsoft.com/office/drawing/2014/main" xmlns="" id="{7C70BE4C-A89B-43BC-8990-7A4B8839BB4A}"/>
              </a:ext>
            </a:extLst>
          </p:cNvPr>
          <p:cNvPicPr>
            <a:picLocks noGrp="1" noChangeAspect="1"/>
          </p:cNvPicPr>
          <p:nvPr>
            <p:ph type="pic" idx="1"/>
          </p:nvPr>
        </p:nvPicPr>
        <p:blipFill>
          <a:blip r:embed="rId2"/>
          <a:srcRect l="5509" r="5509"/>
          <a:stretch>
            <a:fillRect/>
          </a:stretch>
        </p:blipFill>
        <p:spPr/>
      </p:pic>
    </p:spTree>
    <p:extLst>
      <p:ext uri="{BB962C8B-B14F-4D97-AF65-F5344CB8AC3E}">
        <p14:creationId xmlns:p14="http://schemas.microsoft.com/office/powerpoint/2010/main" val="2437725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5FA21C72-692C-49FD-9EB4-DDDDDEBD4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Flower without Stem">
            <a:extLst>
              <a:ext uri="{FF2B5EF4-FFF2-40B4-BE49-F238E27FC236}">
                <a16:creationId xmlns:a16="http://schemas.microsoft.com/office/drawing/2014/main" xmlns="" id="{B15F1588-7CCE-4933-ADE9-40F04BA5B7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719951" y="1197444"/>
            <a:ext cx="4315968" cy="4315968"/>
          </a:xfrm>
          <a:prstGeom prst="rect">
            <a:avLst/>
          </a:prstGeom>
        </p:spPr>
      </p:pic>
      <p:sp>
        <p:nvSpPr>
          <p:cNvPr id="24" name="Oval 23">
            <a:extLst>
              <a:ext uri="{FF2B5EF4-FFF2-40B4-BE49-F238E27FC236}">
                <a16:creationId xmlns:a16="http://schemas.microsoft.com/office/drawing/2014/main" xmlns="" id="{FBAF941A-6830-47A3-B63C-7C7B66AEA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8DDF580-0FBC-4914-981A-36479FA248C0}"/>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700" dirty="0">
                <a:solidFill>
                  <a:srgbClr val="FFFFFF"/>
                </a:solidFill>
              </a:rPr>
              <a:t>March 14</a:t>
            </a:r>
          </a:p>
        </p:txBody>
      </p:sp>
      <p:sp>
        <p:nvSpPr>
          <p:cNvPr id="4" name="TextBox 3">
            <a:extLst>
              <a:ext uri="{FF2B5EF4-FFF2-40B4-BE49-F238E27FC236}">
                <a16:creationId xmlns:a16="http://schemas.microsoft.com/office/drawing/2014/main" xmlns="" id="{F8B9B5B4-0798-4BF9-B2A3-597B5DECDA47}"/>
              </a:ext>
            </a:extLst>
          </p:cNvPr>
          <p:cNvSpPr txBox="1"/>
          <p:nvPr/>
        </p:nvSpPr>
        <p:spPr>
          <a:xfrm>
            <a:off x="2858040" y="2252743"/>
            <a:ext cx="3794235" cy="2031325"/>
          </a:xfrm>
          <a:prstGeom prst="rect">
            <a:avLst/>
          </a:prstGeom>
          <a:noFill/>
        </p:spPr>
        <p:txBody>
          <a:bodyPr wrap="square" rtlCol="0">
            <a:spAutoFit/>
          </a:bodyPr>
          <a:lstStyle/>
          <a:p>
            <a:r>
              <a:rPr lang="en-US" b="1" u="sng" dirty="0"/>
              <a:t>Room Number 2</a:t>
            </a:r>
          </a:p>
          <a:p>
            <a:r>
              <a:rPr lang="en-US" dirty="0"/>
              <a:t>For room two, think about the same object/image but instead think about the quality of light. For example: Is the sun bright? Is it dull or flat? Are there shadows? Is it dark? You can also describe colors here.</a:t>
            </a:r>
          </a:p>
        </p:txBody>
      </p:sp>
    </p:spTree>
    <p:extLst>
      <p:ext uri="{BB962C8B-B14F-4D97-AF65-F5344CB8AC3E}">
        <p14:creationId xmlns:p14="http://schemas.microsoft.com/office/powerpoint/2010/main" val="1861774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5FA21C72-692C-49FD-9EB4-DDDDDEBD4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Flower without Stem">
            <a:extLst>
              <a:ext uri="{FF2B5EF4-FFF2-40B4-BE49-F238E27FC236}">
                <a16:creationId xmlns:a16="http://schemas.microsoft.com/office/drawing/2014/main" xmlns="" id="{B15F1588-7CCE-4933-ADE9-40F04BA5B7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719951" y="1197444"/>
            <a:ext cx="4315968" cy="4315968"/>
          </a:xfrm>
          <a:prstGeom prst="rect">
            <a:avLst/>
          </a:prstGeom>
        </p:spPr>
      </p:pic>
      <p:sp>
        <p:nvSpPr>
          <p:cNvPr id="24" name="Oval 23">
            <a:extLst>
              <a:ext uri="{FF2B5EF4-FFF2-40B4-BE49-F238E27FC236}">
                <a16:creationId xmlns:a16="http://schemas.microsoft.com/office/drawing/2014/main" xmlns="" id="{FBAF941A-6830-47A3-B63C-7C7B66AEA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8DDF580-0FBC-4914-981A-36479FA248C0}"/>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700" dirty="0">
                <a:solidFill>
                  <a:srgbClr val="FFFFFF"/>
                </a:solidFill>
              </a:rPr>
              <a:t>March 14</a:t>
            </a:r>
          </a:p>
        </p:txBody>
      </p:sp>
      <p:sp>
        <p:nvSpPr>
          <p:cNvPr id="4" name="TextBox 3">
            <a:extLst>
              <a:ext uri="{FF2B5EF4-FFF2-40B4-BE49-F238E27FC236}">
                <a16:creationId xmlns:a16="http://schemas.microsoft.com/office/drawing/2014/main" xmlns="" id="{F8B9B5B4-0798-4BF9-B2A3-597B5DECDA47}"/>
              </a:ext>
            </a:extLst>
          </p:cNvPr>
          <p:cNvSpPr txBox="1"/>
          <p:nvPr/>
        </p:nvSpPr>
        <p:spPr>
          <a:xfrm>
            <a:off x="2909244" y="1905339"/>
            <a:ext cx="3794235" cy="3416320"/>
          </a:xfrm>
          <a:prstGeom prst="rect">
            <a:avLst/>
          </a:prstGeom>
          <a:noFill/>
        </p:spPr>
        <p:txBody>
          <a:bodyPr wrap="square" rtlCol="0">
            <a:spAutoFit/>
          </a:bodyPr>
          <a:lstStyle/>
          <a:p>
            <a:r>
              <a:rPr lang="en-US" b="1" u="sng" dirty="0"/>
              <a:t>Room Number 3</a:t>
            </a:r>
          </a:p>
          <a:p>
            <a:r>
              <a:rPr lang="en-US" dirty="0"/>
              <a:t>Picture the same object/image and focus on the sounds. Are there any voices? Rustling of leaves? Sound of rain? If it’s silent – what kind of silent? Empty? Lonely? Peaceful?</a:t>
            </a:r>
          </a:p>
          <a:p>
            <a:endParaRPr lang="en-US" dirty="0"/>
          </a:p>
          <a:p>
            <a:r>
              <a:rPr lang="en-US" b="1" u="sng" dirty="0"/>
              <a:t>Room Number 4</a:t>
            </a:r>
          </a:p>
          <a:p>
            <a:r>
              <a:rPr lang="en-US" dirty="0"/>
              <a:t>Write down any questions you have about the image. Is there anything you want to know more about? Wonder about?</a:t>
            </a:r>
          </a:p>
        </p:txBody>
      </p:sp>
    </p:spTree>
    <p:extLst>
      <p:ext uri="{BB962C8B-B14F-4D97-AF65-F5344CB8AC3E}">
        <p14:creationId xmlns:p14="http://schemas.microsoft.com/office/powerpoint/2010/main" val="3054489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5FA21C72-692C-49FD-9EB4-DDDDDEBD4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Flower without Stem">
            <a:extLst>
              <a:ext uri="{FF2B5EF4-FFF2-40B4-BE49-F238E27FC236}">
                <a16:creationId xmlns:a16="http://schemas.microsoft.com/office/drawing/2014/main" xmlns="" id="{B15F1588-7CCE-4933-ADE9-40F04BA5B7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719951" y="1197444"/>
            <a:ext cx="4315968" cy="4315968"/>
          </a:xfrm>
          <a:prstGeom prst="rect">
            <a:avLst/>
          </a:prstGeom>
        </p:spPr>
      </p:pic>
      <p:sp>
        <p:nvSpPr>
          <p:cNvPr id="24" name="Oval 23">
            <a:extLst>
              <a:ext uri="{FF2B5EF4-FFF2-40B4-BE49-F238E27FC236}">
                <a16:creationId xmlns:a16="http://schemas.microsoft.com/office/drawing/2014/main" xmlns="" id="{FBAF941A-6830-47A3-B63C-7C7B66AEA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8DDF580-0FBC-4914-981A-36479FA248C0}"/>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700" dirty="0">
                <a:solidFill>
                  <a:srgbClr val="FFFFFF"/>
                </a:solidFill>
              </a:rPr>
              <a:t>March 14</a:t>
            </a:r>
          </a:p>
        </p:txBody>
      </p:sp>
      <p:sp>
        <p:nvSpPr>
          <p:cNvPr id="4" name="TextBox 3">
            <a:extLst>
              <a:ext uri="{FF2B5EF4-FFF2-40B4-BE49-F238E27FC236}">
                <a16:creationId xmlns:a16="http://schemas.microsoft.com/office/drawing/2014/main" xmlns="" id="{F8B9B5B4-0798-4BF9-B2A3-597B5DECDA47}"/>
              </a:ext>
            </a:extLst>
          </p:cNvPr>
          <p:cNvSpPr txBox="1"/>
          <p:nvPr/>
        </p:nvSpPr>
        <p:spPr>
          <a:xfrm>
            <a:off x="2925716" y="1601102"/>
            <a:ext cx="3794235" cy="3693319"/>
          </a:xfrm>
          <a:prstGeom prst="rect">
            <a:avLst/>
          </a:prstGeom>
          <a:noFill/>
        </p:spPr>
        <p:txBody>
          <a:bodyPr wrap="square" rtlCol="0">
            <a:spAutoFit/>
          </a:bodyPr>
          <a:lstStyle/>
          <a:p>
            <a:r>
              <a:rPr lang="en-US" b="1" u="sng" dirty="0"/>
              <a:t>Room Number 5</a:t>
            </a:r>
          </a:p>
          <a:p>
            <a:r>
              <a:rPr lang="en-US" dirty="0"/>
              <a:t>Write down any feelings you have about this same object/image.</a:t>
            </a:r>
          </a:p>
          <a:p>
            <a:endParaRPr lang="en-US" b="1" u="sng" dirty="0"/>
          </a:p>
          <a:p>
            <a:r>
              <a:rPr lang="en-US" b="1" u="sng" dirty="0"/>
              <a:t>Room Number 6</a:t>
            </a:r>
          </a:p>
          <a:p>
            <a:r>
              <a:rPr lang="en-US" dirty="0"/>
              <a:t>Look over the five ‘rooms” you have already created and select one word, question, phrase or sentence that feels important and repeat it three times. </a:t>
            </a:r>
          </a:p>
          <a:p>
            <a:endParaRPr lang="en-US" dirty="0"/>
          </a:p>
          <a:p>
            <a:r>
              <a:rPr lang="en-US" dirty="0"/>
              <a:t>Read over what you wrote in the six rooms and create a poem. You can rearrange rooms, eliminate – anything.</a:t>
            </a:r>
          </a:p>
        </p:txBody>
      </p:sp>
    </p:spTree>
    <p:extLst>
      <p:ext uri="{BB962C8B-B14F-4D97-AF65-F5344CB8AC3E}">
        <p14:creationId xmlns:p14="http://schemas.microsoft.com/office/powerpoint/2010/main" val="3673680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1C6EB-B959-4912-A106-ACB6CF994A23}"/>
              </a:ext>
            </a:extLst>
          </p:cNvPr>
          <p:cNvSpPr>
            <a:spLocks noGrp="1"/>
          </p:cNvSpPr>
          <p:nvPr>
            <p:ph type="title"/>
          </p:nvPr>
        </p:nvSpPr>
        <p:spPr>
          <a:xfrm>
            <a:off x="804672" y="978776"/>
            <a:ext cx="4486656" cy="1174991"/>
          </a:xfrm>
          <a:prstGeom prst="ellipse">
            <a:avLst/>
          </a:prstGeom>
        </p:spPr>
        <p:txBody>
          <a:bodyPr vert="horz" lIns="182880" tIns="182880" rIns="182880" bIns="182880" rtlCol="0" anchor="ctr">
            <a:normAutofit/>
          </a:bodyPr>
          <a:lstStyle/>
          <a:p>
            <a:r>
              <a:rPr lang="en-US" sz="2400"/>
              <a:t>March 15</a:t>
            </a:r>
          </a:p>
        </p:txBody>
      </p:sp>
      <p:sp>
        <p:nvSpPr>
          <p:cNvPr id="27" name="Content Placeholder 26">
            <a:extLst>
              <a:ext uri="{FF2B5EF4-FFF2-40B4-BE49-F238E27FC236}">
                <a16:creationId xmlns:a16="http://schemas.microsoft.com/office/drawing/2014/main" xmlns="" id="{82ABAF2D-0FD3-4308-B547-49B67A0B9446}"/>
              </a:ext>
            </a:extLst>
          </p:cNvPr>
          <p:cNvSpPr>
            <a:spLocks noGrp="1"/>
          </p:cNvSpPr>
          <p:nvPr>
            <p:ph idx="1"/>
          </p:nvPr>
        </p:nvSpPr>
        <p:spPr>
          <a:xfrm>
            <a:off x="804672" y="2640692"/>
            <a:ext cx="4486656" cy="3255252"/>
          </a:xfrm>
        </p:spPr>
        <p:txBody>
          <a:bodyPr vert="horz" lIns="91440" tIns="45720" rIns="91440" bIns="45720" rtlCol="0">
            <a:normAutofit fontScale="92500"/>
          </a:bodyPr>
          <a:lstStyle/>
          <a:p>
            <a:pPr>
              <a:lnSpc>
                <a:spcPct val="90000"/>
              </a:lnSpc>
            </a:pPr>
            <a:r>
              <a:rPr lang="en-US" sz="1300" b="1" u="sng" dirty="0">
                <a:solidFill>
                  <a:schemeClr val="tx1">
                    <a:lumMod val="85000"/>
                    <a:lumOff val="15000"/>
                  </a:schemeClr>
                </a:solidFill>
              </a:rPr>
              <a:t>Learning Targets</a:t>
            </a:r>
          </a:p>
          <a:p>
            <a:pPr>
              <a:lnSpc>
                <a:spcPct val="90000"/>
              </a:lnSpc>
            </a:pPr>
            <a:r>
              <a:rPr lang="en-US" sz="1300" dirty="0" smtClean="0">
                <a:solidFill>
                  <a:schemeClr val="tx1">
                    <a:lumMod val="85000"/>
                    <a:lumOff val="15000"/>
                  </a:schemeClr>
                </a:solidFill>
              </a:rPr>
              <a:t>Understand connections between seasons and poetic imagery</a:t>
            </a:r>
          </a:p>
          <a:p>
            <a:pPr>
              <a:lnSpc>
                <a:spcPct val="90000"/>
              </a:lnSpc>
            </a:pPr>
            <a:endParaRPr lang="en-US" sz="1300" dirty="0">
              <a:solidFill>
                <a:schemeClr val="tx1">
                  <a:lumMod val="85000"/>
                  <a:lumOff val="15000"/>
                </a:schemeClr>
              </a:solidFill>
            </a:endParaRPr>
          </a:p>
          <a:p>
            <a:pPr>
              <a:lnSpc>
                <a:spcPct val="90000"/>
              </a:lnSpc>
            </a:pPr>
            <a:r>
              <a:rPr lang="en-US" sz="1300" b="1" u="sng" dirty="0">
                <a:solidFill>
                  <a:schemeClr val="tx1">
                    <a:lumMod val="85000"/>
                    <a:lumOff val="15000"/>
                  </a:schemeClr>
                </a:solidFill>
              </a:rPr>
              <a:t>Activities</a:t>
            </a:r>
          </a:p>
          <a:p>
            <a:pPr>
              <a:lnSpc>
                <a:spcPct val="90000"/>
              </a:lnSpc>
            </a:pPr>
            <a:r>
              <a:rPr lang="en-US" sz="1300" dirty="0">
                <a:solidFill>
                  <a:schemeClr val="tx1">
                    <a:lumMod val="85000"/>
                    <a:lumOff val="15000"/>
                  </a:schemeClr>
                </a:solidFill>
              </a:rPr>
              <a:t>Sonnet 18 starter</a:t>
            </a:r>
          </a:p>
          <a:p>
            <a:pPr>
              <a:lnSpc>
                <a:spcPct val="90000"/>
              </a:lnSpc>
            </a:pPr>
            <a:r>
              <a:rPr lang="en-US" sz="1300" dirty="0">
                <a:solidFill>
                  <a:schemeClr val="tx1">
                    <a:lumMod val="85000"/>
                    <a:lumOff val="15000"/>
                  </a:schemeClr>
                </a:solidFill>
              </a:rPr>
              <a:t>Poetic devices and prompts for analysis</a:t>
            </a:r>
          </a:p>
          <a:p>
            <a:pPr>
              <a:lnSpc>
                <a:spcPct val="90000"/>
              </a:lnSpc>
            </a:pPr>
            <a:r>
              <a:rPr lang="en-US" sz="1300" dirty="0">
                <a:solidFill>
                  <a:schemeClr val="tx1">
                    <a:lumMod val="85000"/>
                    <a:lumOff val="15000"/>
                  </a:schemeClr>
                </a:solidFill>
              </a:rPr>
              <a:t>Non-fiction/fiction examples</a:t>
            </a:r>
          </a:p>
          <a:p>
            <a:pPr>
              <a:lnSpc>
                <a:spcPct val="90000"/>
              </a:lnSpc>
            </a:pPr>
            <a:endParaRPr lang="en-US" sz="1300" b="1" u="sng" dirty="0">
              <a:solidFill>
                <a:schemeClr val="tx1">
                  <a:lumMod val="85000"/>
                  <a:lumOff val="15000"/>
                </a:schemeClr>
              </a:solidFill>
            </a:endParaRPr>
          </a:p>
          <a:p>
            <a:pPr>
              <a:lnSpc>
                <a:spcPct val="90000"/>
              </a:lnSpc>
            </a:pPr>
            <a:r>
              <a:rPr lang="en-US" sz="1300" b="1" u="sng" dirty="0">
                <a:solidFill>
                  <a:schemeClr val="tx1">
                    <a:lumMod val="85000"/>
                    <a:lumOff val="15000"/>
                  </a:schemeClr>
                </a:solidFill>
              </a:rPr>
              <a:t>Homework</a:t>
            </a:r>
          </a:p>
          <a:p>
            <a:pPr>
              <a:lnSpc>
                <a:spcPct val="90000"/>
              </a:lnSpc>
            </a:pPr>
            <a:r>
              <a:rPr lang="en-US" sz="1300" dirty="0">
                <a:solidFill>
                  <a:schemeClr val="tx1">
                    <a:lumMod val="85000"/>
                    <a:lumOff val="15000"/>
                  </a:schemeClr>
                </a:solidFill>
              </a:rPr>
              <a:t>“No one has ever changed his life because of a poem or a song?” </a:t>
            </a:r>
          </a:p>
          <a:p>
            <a:pPr>
              <a:lnSpc>
                <a:spcPct val="90000"/>
              </a:lnSpc>
            </a:pPr>
            <a:r>
              <a:rPr lang="en-US" sz="1300" dirty="0">
                <a:solidFill>
                  <a:schemeClr val="tx1">
                    <a:lumMod val="85000"/>
                    <a:lumOff val="15000"/>
                  </a:schemeClr>
                </a:solidFill>
              </a:rPr>
              <a:t>Yay or nay? Be ready to vote on Monday.</a:t>
            </a:r>
          </a:p>
        </p:txBody>
      </p:sp>
      <p:pic>
        <p:nvPicPr>
          <p:cNvPr id="25" name="Content Placeholder 6">
            <a:extLst>
              <a:ext uri="{FF2B5EF4-FFF2-40B4-BE49-F238E27FC236}">
                <a16:creationId xmlns:a16="http://schemas.microsoft.com/office/drawing/2014/main" xmlns="" id="{825E1A56-788B-4FC1-9F53-5384B8C0E750}"/>
              </a:ext>
            </a:extLst>
          </p:cNvPr>
          <p:cNvPicPr>
            <a:picLocks noChangeAspect="1"/>
          </p:cNvPicPr>
          <p:nvPr/>
        </p:nvPicPr>
        <p:blipFill rotWithShape="1">
          <a:blip r:embed="rId2">
            <a:extLst/>
          </a:blip>
          <a:srcRect l="16667" r="16667"/>
          <a:stretch/>
        </p:blipFill>
        <p:spPr>
          <a:xfrm>
            <a:off x="6096000" y="10"/>
            <a:ext cx="6096000" cy="6857990"/>
          </a:xfrm>
          <a:prstGeom prst="rect">
            <a:avLst/>
          </a:prstGeom>
        </p:spPr>
      </p:pic>
    </p:spTree>
    <p:extLst>
      <p:ext uri="{BB962C8B-B14F-4D97-AF65-F5344CB8AC3E}">
        <p14:creationId xmlns:p14="http://schemas.microsoft.com/office/powerpoint/2010/main" val="208630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DDF580-0FBC-4914-981A-36479FA248C0}"/>
              </a:ext>
            </a:extLst>
          </p:cNvPr>
          <p:cNvSpPr>
            <a:spLocks noGrp="1"/>
          </p:cNvSpPr>
          <p:nvPr>
            <p:ph type="title"/>
          </p:nvPr>
        </p:nvSpPr>
        <p:spPr>
          <a:xfrm>
            <a:off x="6923757" y="1290025"/>
            <a:ext cx="4475892" cy="1188720"/>
          </a:xfrm>
          <a:solidFill>
            <a:srgbClr val="FFFFFF"/>
          </a:solidFill>
          <a:ln>
            <a:solidFill>
              <a:srgbClr val="404040"/>
            </a:solidFill>
          </a:ln>
        </p:spPr>
        <p:txBody>
          <a:bodyPr vert="horz" lIns="182880" tIns="182880" rIns="182880" bIns="182880" rtlCol="0" anchor="ctr">
            <a:normAutofit/>
          </a:bodyPr>
          <a:lstStyle/>
          <a:p>
            <a:r>
              <a:rPr lang="en-US" sz="2800"/>
              <a:t>Fall</a:t>
            </a:r>
          </a:p>
        </p:txBody>
      </p:sp>
      <p:pic>
        <p:nvPicPr>
          <p:cNvPr id="6" name="Picture Placeholder 5" descr="A group of people standing next to a tree&#10;&#10;Description automatically generated">
            <a:extLst>
              <a:ext uri="{FF2B5EF4-FFF2-40B4-BE49-F238E27FC236}">
                <a16:creationId xmlns:a16="http://schemas.microsoft.com/office/drawing/2014/main" xmlns="" id="{E2E86685-E15E-43F1-8F07-7211EC0194A8}"/>
              </a:ext>
            </a:extLst>
          </p:cNvPr>
          <p:cNvPicPr>
            <a:picLocks noGrp="1" noChangeAspect="1"/>
          </p:cNvPicPr>
          <p:nvPr>
            <p:ph type="pic" idx="1"/>
          </p:nvPr>
        </p:nvPicPr>
        <p:blipFill rotWithShape="1">
          <a:blip r:embed="rId2"/>
          <a:srcRect l="15501" r="15503" b="1"/>
          <a:stretch/>
        </p:blipFill>
        <p:spPr>
          <a:xfrm>
            <a:off x="1123310" y="1098965"/>
            <a:ext cx="3867912" cy="4288536"/>
          </a:xfrm>
          <a:prstGeom prst="rect">
            <a:avLst/>
          </a:prstGeom>
        </p:spPr>
      </p:pic>
    </p:spTree>
    <p:extLst>
      <p:ext uri="{BB962C8B-B14F-4D97-AF65-F5344CB8AC3E}">
        <p14:creationId xmlns:p14="http://schemas.microsoft.com/office/powerpoint/2010/main" val="185168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5BFA0D03-9E39-4874-AEBB-43D4A65308DF}"/>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chorCtr="1">
            <a:normAutofit/>
          </a:bodyPr>
          <a:lstStyle/>
          <a:p>
            <a:r>
              <a:rPr lang="en-US">
                <a:solidFill>
                  <a:schemeClr val="bg1"/>
                </a:solidFill>
              </a:rPr>
              <a:t>March 18</a:t>
            </a:r>
          </a:p>
        </p:txBody>
      </p:sp>
      <p:sp>
        <p:nvSpPr>
          <p:cNvPr id="2" name="Text Placeholder 1">
            <a:extLst>
              <a:ext uri="{FF2B5EF4-FFF2-40B4-BE49-F238E27FC236}">
                <a16:creationId xmlns:a16="http://schemas.microsoft.com/office/drawing/2014/main" xmlns="" id="{0AFE0344-C364-40D3-A1C1-28633F837403}"/>
              </a:ext>
            </a:extLst>
          </p:cNvPr>
          <p:cNvSpPr>
            <a:spLocks noGrp="1"/>
          </p:cNvSpPr>
          <p:nvPr>
            <p:ph type="body" idx="1"/>
          </p:nvPr>
        </p:nvSpPr>
        <p:spPr>
          <a:xfrm>
            <a:off x="643468" y="2638044"/>
            <a:ext cx="3363974" cy="3415622"/>
          </a:xfrm>
        </p:spPr>
        <p:txBody>
          <a:bodyPr vert="horz" lIns="91440" tIns="45720" rIns="91440" bIns="45720" rtlCol="0">
            <a:normAutofit fontScale="92500" lnSpcReduction="10000"/>
          </a:bodyPr>
          <a:lstStyle/>
          <a:p>
            <a:pPr marR="0" lvl="0" algn="l" fontAlgn="auto">
              <a:lnSpc>
                <a:spcPct val="90000"/>
              </a:lnSpc>
              <a:spcAft>
                <a:spcPts val="0"/>
              </a:spcAft>
              <a:buSzTx/>
              <a:tabLst/>
              <a:defRPr/>
            </a:pPr>
            <a:r>
              <a:rPr lang="en-US" sz="1200" b="1" u="sng" dirty="0">
                <a:solidFill>
                  <a:schemeClr val="bg1"/>
                </a:solidFill>
              </a:rPr>
              <a:t>Learning targets</a:t>
            </a:r>
          </a:p>
          <a:p>
            <a:pPr marR="0" lvl="0" algn="l" fontAlgn="auto">
              <a:lnSpc>
                <a:spcPct val="90000"/>
              </a:lnSpc>
              <a:spcAft>
                <a:spcPts val="0"/>
              </a:spcAft>
              <a:buSzTx/>
              <a:tabLst/>
              <a:defRPr/>
            </a:pPr>
            <a:r>
              <a:rPr lang="en-US" sz="1200" dirty="0">
                <a:solidFill>
                  <a:schemeClr val="bg1"/>
                </a:solidFill>
              </a:rPr>
              <a:t>Understand author’s purpose in poetry</a:t>
            </a:r>
          </a:p>
          <a:p>
            <a:pPr marR="0" lvl="0" algn="l" fontAlgn="auto">
              <a:lnSpc>
                <a:spcPct val="90000"/>
              </a:lnSpc>
              <a:spcAft>
                <a:spcPts val="0"/>
              </a:spcAft>
              <a:buSzTx/>
              <a:tabLst/>
              <a:defRPr/>
            </a:pPr>
            <a:endParaRPr lang="en-US" sz="1200" dirty="0">
              <a:solidFill>
                <a:schemeClr val="bg1"/>
              </a:solidFill>
            </a:endParaRPr>
          </a:p>
          <a:p>
            <a:pPr marR="0" lvl="0" algn="l" fontAlgn="auto">
              <a:lnSpc>
                <a:spcPct val="90000"/>
              </a:lnSpc>
              <a:spcAft>
                <a:spcPts val="0"/>
              </a:spcAft>
              <a:buSzTx/>
              <a:tabLst/>
              <a:defRPr/>
            </a:pPr>
            <a:r>
              <a:rPr lang="en-US" sz="1200" b="1" u="sng" dirty="0">
                <a:solidFill>
                  <a:schemeClr val="bg1"/>
                </a:solidFill>
              </a:rPr>
              <a:t>Activities</a:t>
            </a:r>
          </a:p>
          <a:p>
            <a:pPr marR="0" lvl="0" algn="l" fontAlgn="auto">
              <a:lnSpc>
                <a:spcPct val="90000"/>
              </a:lnSpc>
              <a:spcAft>
                <a:spcPts val="0"/>
              </a:spcAft>
              <a:buSzTx/>
              <a:tabLst/>
              <a:defRPr/>
            </a:pPr>
            <a:r>
              <a:rPr lang="en-US" sz="1200" dirty="0" smtClean="0">
                <a:solidFill>
                  <a:schemeClr val="bg1"/>
                </a:solidFill>
              </a:rPr>
              <a:t>Post </a:t>
            </a:r>
            <a:r>
              <a:rPr lang="en-US" sz="1200" dirty="0" smtClean="0">
                <a:solidFill>
                  <a:schemeClr val="bg1"/>
                </a:solidFill>
              </a:rPr>
              <a:t>it vote on </a:t>
            </a:r>
            <a:r>
              <a:rPr lang="en-US" sz="1200" smtClean="0">
                <a:solidFill>
                  <a:schemeClr val="bg1"/>
                </a:solidFill>
              </a:rPr>
              <a:t>Friday’s question</a:t>
            </a:r>
          </a:p>
          <a:p>
            <a:pPr marR="0" lvl="0" algn="l" fontAlgn="auto">
              <a:lnSpc>
                <a:spcPct val="90000"/>
              </a:lnSpc>
              <a:spcAft>
                <a:spcPts val="0"/>
              </a:spcAft>
              <a:buSzTx/>
              <a:tabLst/>
              <a:defRPr/>
            </a:pPr>
            <a:r>
              <a:rPr lang="en-US" sz="1200" smtClean="0">
                <a:solidFill>
                  <a:schemeClr val="bg1"/>
                </a:solidFill>
              </a:rPr>
              <a:t>Dickinson </a:t>
            </a:r>
            <a:r>
              <a:rPr lang="en-US" sz="1200" dirty="0">
                <a:solidFill>
                  <a:schemeClr val="bg1"/>
                </a:solidFill>
              </a:rPr>
              <a:t>and </a:t>
            </a:r>
            <a:r>
              <a:rPr lang="en-US" sz="1200" dirty="0" err="1">
                <a:solidFill>
                  <a:schemeClr val="bg1"/>
                </a:solidFill>
              </a:rPr>
              <a:t>stevens’</a:t>
            </a:r>
            <a:r>
              <a:rPr lang="en-US" sz="1200" dirty="0">
                <a:solidFill>
                  <a:schemeClr val="bg1"/>
                </a:solidFill>
              </a:rPr>
              <a:t> poems examined; “the traveling onion”</a:t>
            </a:r>
          </a:p>
          <a:p>
            <a:pPr marR="0" lvl="0" algn="l" fontAlgn="auto">
              <a:lnSpc>
                <a:spcPct val="90000"/>
              </a:lnSpc>
              <a:spcAft>
                <a:spcPts val="0"/>
              </a:spcAft>
              <a:buSzTx/>
              <a:tabLst/>
              <a:defRPr/>
            </a:pPr>
            <a:r>
              <a:rPr lang="en-US" sz="1200" dirty="0">
                <a:solidFill>
                  <a:schemeClr val="bg1"/>
                </a:solidFill>
              </a:rPr>
              <a:t>TPCASST analysis</a:t>
            </a:r>
          </a:p>
          <a:p>
            <a:pPr marR="0" lvl="0" algn="l" fontAlgn="auto">
              <a:lnSpc>
                <a:spcPct val="90000"/>
              </a:lnSpc>
              <a:spcAft>
                <a:spcPts val="0"/>
              </a:spcAft>
              <a:buSzTx/>
              <a:tabLst/>
              <a:defRPr/>
            </a:pPr>
            <a:endParaRPr lang="en-US" sz="1200" dirty="0">
              <a:solidFill>
                <a:schemeClr val="bg1"/>
              </a:solidFill>
            </a:endParaRPr>
          </a:p>
          <a:p>
            <a:pPr marR="0" lvl="0" algn="l" fontAlgn="auto">
              <a:lnSpc>
                <a:spcPct val="90000"/>
              </a:lnSpc>
              <a:spcAft>
                <a:spcPts val="0"/>
              </a:spcAft>
              <a:buSzTx/>
              <a:tabLst/>
              <a:defRPr/>
            </a:pPr>
            <a:r>
              <a:rPr lang="en-US" sz="1200" b="1" u="sng" dirty="0">
                <a:solidFill>
                  <a:schemeClr val="bg1"/>
                </a:solidFill>
              </a:rPr>
              <a:t>HW</a:t>
            </a:r>
          </a:p>
          <a:p>
            <a:pPr marR="0" lvl="0" algn="l" fontAlgn="auto">
              <a:lnSpc>
                <a:spcPct val="90000"/>
              </a:lnSpc>
              <a:spcAft>
                <a:spcPts val="0"/>
              </a:spcAft>
              <a:buSzTx/>
              <a:tabLst/>
              <a:defRPr/>
            </a:pPr>
            <a:r>
              <a:rPr lang="en-US" sz="1200" dirty="0">
                <a:solidFill>
                  <a:schemeClr val="bg1"/>
                </a:solidFill>
              </a:rPr>
              <a:t>You should be mid-ay through the analyses of all poems/works; all poems should have already been collected and </a:t>
            </a:r>
            <a:r>
              <a:rPr lang="en-US" sz="1200" dirty="0" smtClean="0">
                <a:solidFill>
                  <a:schemeClr val="bg1"/>
                </a:solidFill>
              </a:rPr>
              <a:t>written.</a:t>
            </a:r>
            <a:endParaRPr lang="en-US" sz="1200" dirty="0">
              <a:solidFill>
                <a:schemeClr val="bg1"/>
              </a:solidFill>
            </a:endParaRPr>
          </a:p>
        </p:txBody>
      </p:sp>
      <p:pic>
        <p:nvPicPr>
          <p:cNvPr id="10" name="Content Placeholder 9" descr="A picture containing building, indoor, wall&#10;&#10;Description automatically generated">
            <a:extLst>
              <a:ext uri="{FF2B5EF4-FFF2-40B4-BE49-F238E27FC236}">
                <a16:creationId xmlns:a16="http://schemas.microsoft.com/office/drawing/2014/main" xmlns="" id="{2DF09B90-3488-4A38-8049-A9F1CF29EAF9}"/>
              </a:ext>
            </a:extLst>
          </p:cNvPr>
          <p:cNvPicPr>
            <a:picLocks noGrp="1" noChangeAspect="1"/>
          </p:cNvPicPr>
          <p:nvPr>
            <p:ph sz="quarter" idx="4"/>
          </p:nvPr>
        </p:nvPicPr>
        <p:blipFill rotWithShape="1">
          <a:blip r:embed="rId2"/>
          <a:srcRect r="33333"/>
          <a:stretch/>
        </p:blipFill>
        <p:spPr>
          <a:xfrm>
            <a:off x="6018603" y="643467"/>
            <a:ext cx="4809088" cy="5410199"/>
          </a:xfrm>
          <a:prstGeom prst="rect">
            <a:avLst/>
          </a:prstGeom>
        </p:spPr>
      </p:pic>
    </p:spTree>
    <p:extLst>
      <p:ext uri="{BB962C8B-B14F-4D97-AF65-F5344CB8AC3E}">
        <p14:creationId xmlns:p14="http://schemas.microsoft.com/office/powerpoint/2010/main" val="1855532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C8570-79AA-4CD2-BE12-AAA1EE515C0F}"/>
              </a:ext>
            </a:extLst>
          </p:cNvPr>
          <p:cNvSpPr>
            <a:spLocks noGrp="1"/>
          </p:cNvSpPr>
          <p:nvPr>
            <p:ph type="title"/>
          </p:nvPr>
        </p:nvSpPr>
        <p:spPr>
          <a:xfrm>
            <a:off x="804672" y="978776"/>
            <a:ext cx="4486656" cy="1174991"/>
          </a:xfrm>
        </p:spPr>
        <p:txBody>
          <a:bodyPr>
            <a:normAutofit/>
          </a:bodyPr>
          <a:lstStyle/>
          <a:p>
            <a:r>
              <a:rPr lang="en-US" sz="2400"/>
              <a:t>March 19</a:t>
            </a:r>
          </a:p>
        </p:txBody>
      </p:sp>
      <p:sp>
        <p:nvSpPr>
          <p:cNvPr id="10" name="Content Placeholder 9">
            <a:extLst>
              <a:ext uri="{FF2B5EF4-FFF2-40B4-BE49-F238E27FC236}">
                <a16:creationId xmlns:a16="http://schemas.microsoft.com/office/drawing/2014/main" xmlns="" id="{56AA2D64-2D7A-4974-B38C-DD08B8E2D31B}"/>
              </a:ext>
            </a:extLst>
          </p:cNvPr>
          <p:cNvSpPr>
            <a:spLocks noGrp="1"/>
          </p:cNvSpPr>
          <p:nvPr>
            <p:ph idx="1"/>
          </p:nvPr>
        </p:nvSpPr>
        <p:spPr>
          <a:xfrm>
            <a:off x="804672" y="2640692"/>
            <a:ext cx="4486656" cy="3255252"/>
          </a:xfrm>
        </p:spPr>
        <p:txBody>
          <a:bodyPr>
            <a:normAutofit/>
          </a:bodyPr>
          <a:lstStyle/>
          <a:p>
            <a:pPr marL="0" indent="0">
              <a:buNone/>
            </a:pPr>
            <a:r>
              <a:rPr lang="en-US" dirty="0" smtClean="0"/>
              <a:t>WRITER’S BLOCK DAY</a:t>
            </a:r>
            <a:r>
              <a:rPr lang="mr-IN" dirty="0" smtClean="0"/>
              <a:t>…</a:t>
            </a:r>
            <a:endParaRPr lang="en-US" dirty="0" smtClean="0"/>
          </a:p>
          <a:p>
            <a:pPr marL="0" indent="0">
              <a:buNone/>
            </a:pPr>
            <a:endParaRPr lang="en-US" dirty="0"/>
          </a:p>
          <a:p>
            <a:pPr marL="0" indent="0">
              <a:buNone/>
            </a:pPr>
            <a:r>
              <a:rPr lang="en-US" dirty="0" smtClean="0"/>
              <a:t>ASSISTANCE WITH WRITING OR COMPILATION IN GROUPS OR AS INDIVIDUALS</a:t>
            </a:r>
            <a:endParaRPr lang="en-US" dirty="0"/>
          </a:p>
        </p:txBody>
      </p:sp>
      <p:pic>
        <p:nvPicPr>
          <p:cNvPr id="8" name="Content Placeholder 4">
            <a:extLst>
              <a:ext uri="{FF2B5EF4-FFF2-40B4-BE49-F238E27FC236}">
                <a16:creationId xmlns:a16="http://schemas.microsoft.com/office/drawing/2014/main" xmlns="" id="{7FDA7F04-C276-447A-A1F4-F6E55B74A4F6}"/>
              </a:ext>
            </a:extLst>
          </p:cNvPr>
          <p:cNvPicPr>
            <a:picLocks noChangeAspect="1"/>
          </p:cNvPicPr>
          <p:nvPr/>
        </p:nvPicPr>
        <p:blipFill rotWithShape="1">
          <a:blip r:embed="rId2"/>
          <a:srcRect r="11111"/>
          <a:stretch/>
        </p:blipFill>
        <p:spPr>
          <a:xfrm>
            <a:off x="6096000" y="10"/>
            <a:ext cx="6096000" cy="6857990"/>
          </a:xfrm>
          <a:prstGeom prst="rect">
            <a:avLst/>
          </a:prstGeom>
        </p:spPr>
      </p:pic>
    </p:spTree>
    <p:extLst>
      <p:ext uri="{BB962C8B-B14F-4D97-AF65-F5344CB8AC3E}">
        <p14:creationId xmlns:p14="http://schemas.microsoft.com/office/powerpoint/2010/main" val="1878396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4C06DD7-09E5-4C57-BDE6-E2E819761F31}"/>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a:solidFill>
                  <a:schemeClr val="bg1"/>
                </a:solidFill>
              </a:rPr>
              <a:t>March 20</a:t>
            </a:r>
          </a:p>
        </p:txBody>
      </p:sp>
      <p:sp>
        <p:nvSpPr>
          <p:cNvPr id="10" name="Content Placeholder 9">
            <a:extLst>
              <a:ext uri="{FF2B5EF4-FFF2-40B4-BE49-F238E27FC236}">
                <a16:creationId xmlns:a16="http://schemas.microsoft.com/office/drawing/2014/main" xmlns="" id="{63B6886E-AC8C-4921-8D3D-08076F3A1AA2}"/>
              </a:ext>
            </a:extLst>
          </p:cNvPr>
          <p:cNvSpPr>
            <a:spLocks noGrp="1"/>
          </p:cNvSpPr>
          <p:nvPr>
            <p:ph idx="1"/>
          </p:nvPr>
        </p:nvSpPr>
        <p:spPr>
          <a:xfrm>
            <a:off x="643468" y="2638044"/>
            <a:ext cx="3363974" cy="3415622"/>
          </a:xfrm>
        </p:spPr>
        <p:txBody>
          <a:bodyPr vert="horz" lIns="91440" tIns="45720" rIns="91440" bIns="45720" rtlCol="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chemeClr val="bg1"/>
                </a:solidFill>
              </a:rPr>
              <a:t>IN CLASS WORK DAY.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chemeClr val="bg1"/>
                </a:solidFill>
              </a:rPr>
              <a:t>PENCIL BOXES CAN BE CHECKED OUT FROM THE LIBRARY FOR CLASSROOM USE.</a:t>
            </a:r>
            <a:endParaRPr lang="en-US" dirty="0">
              <a:solidFill>
                <a:schemeClr val="bg1"/>
              </a:solidFill>
            </a:endParaRPr>
          </a:p>
        </p:txBody>
      </p:sp>
      <p:pic>
        <p:nvPicPr>
          <p:cNvPr id="8" name="Content Placeholder 4" descr="A picture containing ground, sitting, weapon, table&#10;&#10;Description automatically generated">
            <a:extLst>
              <a:ext uri="{FF2B5EF4-FFF2-40B4-BE49-F238E27FC236}">
                <a16:creationId xmlns:a16="http://schemas.microsoft.com/office/drawing/2014/main" xmlns="" id="{B001D0C9-50F2-490D-9DE8-1ABD534FAC06}"/>
              </a:ext>
            </a:extLst>
          </p:cNvPr>
          <p:cNvPicPr>
            <a:picLocks noChangeAspect="1"/>
          </p:cNvPicPr>
          <p:nvPr/>
        </p:nvPicPr>
        <p:blipFill>
          <a:blip r:embed="rId2"/>
          <a:stretch>
            <a:fillRect/>
          </a:stretch>
        </p:blipFill>
        <p:spPr>
          <a:xfrm rot="5400000">
            <a:off x="5718048" y="1319742"/>
            <a:ext cx="5410199" cy="4057649"/>
          </a:xfrm>
          <a:prstGeom prst="rect">
            <a:avLst/>
          </a:prstGeom>
        </p:spPr>
      </p:pic>
    </p:spTree>
    <p:extLst>
      <p:ext uri="{BB962C8B-B14F-4D97-AF65-F5344CB8AC3E}">
        <p14:creationId xmlns:p14="http://schemas.microsoft.com/office/powerpoint/2010/main" val="2917767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C06DD7-09E5-4C57-BDE6-E2E819761F31}"/>
              </a:ext>
            </a:extLst>
          </p:cNvPr>
          <p:cNvSpPr>
            <a:spLocks noGrp="1"/>
          </p:cNvSpPr>
          <p:nvPr>
            <p:ph type="title"/>
          </p:nvPr>
        </p:nvSpPr>
        <p:spPr/>
        <p:txBody>
          <a:bodyPr/>
          <a:lstStyle/>
          <a:p>
            <a:r>
              <a:rPr lang="en-US" dirty="0"/>
              <a:t>Winter</a:t>
            </a:r>
          </a:p>
        </p:txBody>
      </p:sp>
      <p:pic>
        <p:nvPicPr>
          <p:cNvPr id="6" name="Content Placeholder 5" descr="A picture containing red, indoor, sitting&#10;&#10;Description automatically generated">
            <a:extLst>
              <a:ext uri="{FF2B5EF4-FFF2-40B4-BE49-F238E27FC236}">
                <a16:creationId xmlns:a16="http://schemas.microsoft.com/office/drawing/2014/main" xmlns="" id="{DC409472-7EF5-4EC0-8ED8-54C2B5259E29}"/>
              </a:ext>
            </a:extLst>
          </p:cNvPr>
          <p:cNvPicPr>
            <a:picLocks noGrp="1" noChangeAspect="1"/>
          </p:cNvPicPr>
          <p:nvPr>
            <p:ph idx="1"/>
          </p:nvPr>
        </p:nvPicPr>
        <p:blipFill>
          <a:blip r:embed="rId2"/>
          <a:stretch>
            <a:fillRect/>
          </a:stretch>
        </p:blipFill>
        <p:spPr>
          <a:xfrm>
            <a:off x="7429500" y="1143000"/>
            <a:ext cx="3429000" cy="4572000"/>
          </a:xfrm>
        </p:spPr>
      </p:pic>
    </p:spTree>
    <p:extLst>
      <p:ext uri="{BB962C8B-B14F-4D97-AF65-F5344CB8AC3E}">
        <p14:creationId xmlns:p14="http://schemas.microsoft.com/office/powerpoint/2010/main" val="1743711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05581-50F6-4AD8-9FD9-281BFDC9250F}"/>
              </a:ext>
            </a:extLst>
          </p:cNvPr>
          <p:cNvSpPr>
            <a:spLocks noGrp="1"/>
          </p:cNvSpPr>
          <p:nvPr>
            <p:ph type="title"/>
          </p:nvPr>
        </p:nvSpPr>
        <p:spPr>
          <a:xfrm>
            <a:off x="804672" y="964692"/>
            <a:ext cx="3066937" cy="1188720"/>
          </a:xfrm>
        </p:spPr>
        <p:txBody>
          <a:bodyPr vert="horz" lIns="182880" tIns="182880" rIns="182880" bIns="182880" rtlCol="0" anchor="ctr">
            <a:normAutofit/>
          </a:bodyPr>
          <a:lstStyle/>
          <a:p>
            <a:r>
              <a:rPr lang="en-US" dirty="0"/>
              <a:t>March 21 </a:t>
            </a:r>
          </a:p>
        </p:txBody>
      </p:sp>
      <p:sp>
        <p:nvSpPr>
          <p:cNvPr id="13" name="Content Placeholder 12">
            <a:extLst>
              <a:ext uri="{FF2B5EF4-FFF2-40B4-BE49-F238E27FC236}">
                <a16:creationId xmlns:a16="http://schemas.microsoft.com/office/drawing/2014/main" xmlns="" id="{58BB9E97-7C0E-4B19-9DB1-85CB0BF28890}"/>
              </a:ext>
            </a:extLst>
          </p:cNvPr>
          <p:cNvSpPr>
            <a:spLocks noGrp="1"/>
          </p:cNvSpPr>
          <p:nvPr>
            <p:ph sz="half" idx="1"/>
          </p:nvPr>
        </p:nvSpPr>
        <p:spPr>
          <a:xfrm>
            <a:off x="803244" y="2638044"/>
            <a:ext cx="3063765" cy="3263206"/>
          </a:xfrm>
        </p:spPr>
        <p:txBody>
          <a:bodyPr vert="horz" lIns="91440" tIns="45720" rIns="91440" bIns="45720" rtlCol="0">
            <a:normAutofit/>
          </a:bodyPr>
          <a:lstStyle/>
          <a:p>
            <a:pPr marL="0"/>
            <a:r>
              <a:rPr lang="en-US" dirty="0"/>
              <a:t>NATIONAL POETRY DAY!</a:t>
            </a:r>
          </a:p>
          <a:p>
            <a:pPr marL="0"/>
            <a:endParaRPr lang="en-US" dirty="0"/>
          </a:p>
          <a:p>
            <a:r>
              <a:rPr lang="en-US" dirty="0"/>
              <a:t>18 SHORT POEM STARTER</a:t>
            </a:r>
          </a:p>
          <a:p>
            <a:endParaRPr lang="en-US" dirty="0"/>
          </a:p>
          <a:p>
            <a:r>
              <a:rPr lang="en-US" dirty="0"/>
              <a:t>CONTINUE IN CLASS WORK</a:t>
            </a:r>
          </a:p>
        </p:txBody>
      </p:sp>
      <p:sp>
        <p:nvSpPr>
          <p:cNvPr id="18" name="Rectangle 17">
            <a:extLst>
              <a:ext uri="{FF2B5EF4-FFF2-40B4-BE49-F238E27FC236}">
                <a16:creationId xmlns:a16="http://schemas.microsoft.com/office/drawing/2014/main" xmlns="" id="{6515FC82-3453-4CBE-8895-4CCFF33952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C5FD847B-65C0-4027-8DFC-70CB42451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indoor, wall, cabinet, food&#10;&#10;Description automatically generated">
            <a:extLst>
              <a:ext uri="{FF2B5EF4-FFF2-40B4-BE49-F238E27FC236}">
                <a16:creationId xmlns:a16="http://schemas.microsoft.com/office/drawing/2014/main" xmlns="" id="{A45A2CE6-6D11-440A-A2A1-751E03B41D2B}"/>
              </a:ext>
            </a:extLst>
          </p:cNvPr>
          <p:cNvPicPr>
            <a:picLocks noChangeAspect="1"/>
          </p:cNvPicPr>
          <p:nvPr/>
        </p:nvPicPr>
        <p:blipFill>
          <a:blip r:embed="rId2"/>
          <a:stretch>
            <a:fillRect/>
          </a:stretch>
        </p:blipFill>
        <p:spPr>
          <a:xfrm>
            <a:off x="5083970" y="1293275"/>
            <a:ext cx="5705856" cy="4279392"/>
          </a:xfrm>
          <a:prstGeom prst="rect">
            <a:avLst/>
          </a:prstGeom>
        </p:spPr>
      </p:pic>
      <p:sp>
        <p:nvSpPr>
          <p:cNvPr id="4" name="TextBox 3"/>
          <p:cNvSpPr txBox="1"/>
          <p:nvPr/>
        </p:nvSpPr>
        <p:spPr>
          <a:xfrm>
            <a:off x="5138928" y="2666082"/>
            <a:ext cx="5933024" cy="36135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18360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B89B64D-AB8C-427D-8147-A7FB2F263B10}"/>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Expectations for CW anthology</a:t>
            </a:r>
          </a:p>
        </p:txBody>
      </p:sp>
      <p:sp>
        <p:nvSpPr>
          <p:cNvPr id="3" name="Content Placeholder 2">
            <a:extLst>
              <a:ext uri="{FF2B5EF4-FFF2-40B4-BE49-F238E27FC236}">
                <a16:creationId xmlns:a16="http://schemas.microsoft.com/office/drawing/2014/main" xmlns="" id="{BA5BFB56-C509-4289-B14F-DB69B7FA7ABD}"/>
              </a:ext>
            </a:extLst>
          </p:cNvPr>
          <p:cNvSpPr>
            <a:spLocks noGrp="1"/>
          </p:cNvSpPr>
          <p:nvPr>
            <p:ph idx="1"/>
          </p:nvPr>
        </p:nvSpPr>
        <p:spPr>
          <a:xfrm>
            <a:off x="643468" y="2638044"/>
            <a:ext cx="3363974" cy="3415622"/>
          </a:xfrm>
        </p:spPr>
        <p:txBody>
          <a:bodyPr>
            <a:normAutofit/>
          </a:bodyPr>
          <a:lstStyle/>
          <a:p>
            <a:pPr marL="0" indent="0">
              <a:buNone/>
            </a:pPr>
            <a:r>
              <a:rPr lang="en-US" b="1" u="sng">
                <a:solidFill>
                  <a:schemeClr val="bg1"/>
                </a:solidFill>
              </a:rPr>
              <a:t>Learning Target </a:t>
            </a:r>
          </a:p>
          <a:p>
            <a:r>
              <a:rPr lang="en-US">
                <a:solidFill>
                  <a:schemeClr val="bg1"/>
                </a:solidFill>
              </a:rPr>
              <a:t>Understand expectations and grading for the CW Anthology. </a:t>
            </a:r>
          </a:p>
          <a:p>
            <a:pPr marL="0" indent="0">
              <a:buNone/>
            </a:pPr>
            <a:r>
              <a:rPr lang="en-US" b="1" u="sng">
                <a:solidFill>
                  <a:schemeClr val="bg1"/>
                </a:solidFill>
              </a:rPr>
              <a:t>Activities</a:t>
            </a:r>
            <a:endParaRPr lang="en-US">
              <a:solidFill>
                <a:schemeClr val="bg1"/>
              </a:solidFill>
            </a:endParaRPr>
          </a:p>
          <a:p>
            <a:r>
              <a:rPr lang="en-US">
                <a:solidFill>
                  <a:schemeClr val="bg1"/>
                </a:solidFill>
              </a:rPr>
              <a:t>Review Anthology and Rubric</a:t>
            </a:r>
          </a:p>
          <a:p>
            <a:r>
              <a:rPr lang="en-US">
                <a:solidFill>
                  <a:schemeClr val="bg1"/>
                </a:solidFill>
              </a:rPr>
              <a:t>Highlight website</a:t>
            </a:r>
          </a:p>
          <a:p>
            <a:pPr marL="0" indent="0">
              <a:buNone/>
            </a:pPr>
            <a:r>
              <a:rPr lang="en-US" b="1" u="sng">
                <a:solidFill>
                  <a:schemeClr val="bg1"/>
                </a:solidFill>
              </a:rPr>
              <a:t>Homework – due Monday</a:t>
            </a:r>
          </a:p>
          <a:p>
            <a:r>
              <a:rPr lang="en-US">
                <a:solidFill>
                  <a:schemeClr val="bg1"/>
                </a:solidFill>
              </a:rPr>
              <a:t>Individual handouts</a:t>
            </a:r>
          </a:p>
        </p:txBody>
      </p:sp>
    </p:spTree>
    <p:extLst>
      <p:ext uri="{BB962C8B-B14F-4D97-AF65-F5344CB8AC3E}">
        <p14:creationId xmlns:p14="http://schemas.microsoft.com/office/powerpoint/2010/main" val="2849746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5FA21C72-692C-49FD-9EB4-DDDDDEBD4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Flower without Stem">
            <a:extLst>
              <a:ext uri="{FF2B5EF4-FFF2-40B4-BE49-F238E27FC236}">
                <a16:creationId xmlns:a16="http://schemas.microsoft.com/office/drawing/2014/main" xmlns="" id="{B15F1588-7CCE-4933-ADE9-40F04BA5B7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126931" y="3165986"/>
            <a:ext cx="2508131" cy="2199228"/>
          </a:xfrm>
          <a:prstGeom prst="rect">
            <a:avLst/>
          </a:prstGeom>
        </p:spPr>
      </p:pic>
      <p:sp>
        <p:nvSpPr>
          <p:cNvPr id="24" name="Oval 23">
            <a:extLst>
              <a:ext uri="{FF2B5EF4-FFF2-40B4-BE49-F238E27FC236}">
                <a16:creationId xmlns:a16="http://schemas.microsoft.com/office/drawing/2014/main" xmlns="" id="{FBAF941A-6830-47A3-B63C-7C7B66AEA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8DDF580-0FBC-4914-981A-36479FA248C0}"/>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700" dirty="0">
                <a:solidFill>
                  <a:srgbClr val="FFFFFF"/>
                </a:solidFill>
              </a:rPr>
              <a:t>March 22</a:t>
            </a:r>
          </a:p>
        </p:txBody>
      </p:sp>
      <p:sp>
        <p:nvSpPr>
          <p:cNvPr id="3" name="TextBox 2">
            <a:extLst>
              <a:ext uri="{FF2B5EF4-FFF2-40B4-BE49-F238E27FC236}">
                <a16:creationId xmlns:a16="http://schemas.microsoft.com/office/drawing/2014/main" xmlns="" id="{7D7FF43E-61DE-4461-A63A-3AE6C84A5EAC}"/>
              </a:ext>
            </a:extLst>
          </p:cNvPr>
          <p:cNvSpPr txBox="1"/>
          <p:nvPr/>
        </p:nvSpPr>
        <p:spPr>
          <a:xfrm>
            <a:off x="5938345" y="1692166"/>
            <a:ext cx="3752193" cy="830997"/>
          </a:xfrm>
          <a:prstGeom prst="rect">
            <a:avLst/>
          </a:prstGeom>
          <a:noFill/>
        </p:spPr>
        <p:txBody>
          <a:bodyPr wrap="square" rtlCol="0">
            <a:spAutoFit/>
          </a:bodyPr>
          <a:lstStyle/>
          <a:p>
            <a:r>
              <a:rPr lang="en-US" sz="4800" b="1" dirty="0"/>
              <a:t>Celebration</a:t>
            </a:r>
            <a:r>
              <a:rPr lang="en-US" sz="4800" dirty="0"/>
              <a:t>!</a:t>
            </a:r>
          </a:p>
        </p:txBody>
      </p:sp>
    </p:spTree>
    <p:extLst>
      <p:ext uri="{BB962C8B-B14F-4D97-AF65-F5344CB8AC3E}">
        <p14:creationId xmlns:p14="http://schemas.microsoft.com/office/powerpoint/2010/main" val="207311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5C3416-C265-455E-972B-6DD9BBD09CC6}"/>
              </a:ext>
            </a:extLst>
          </p:cNvPr>
          <p:cNvSpPr>
            <a:spLocks noGrp="1"/>
          </p:cNvSpPr>
          <p:nvPr>
            <p:ph type="title"/>
          </p:nvPr>
        </p:nvSpPr>
        <p:spPr/>
        <p:txBody>
          <a:bodyPr/>
          <a:lstStyle/>
          <a:p>
            <a:r>
              <a:rPr lang="en-US" dirty="0"/>
              <a:t>March 4</a:t>
            </a:r>
            <a:br>
              <a:rPr lang="en-US" dirty="0"/>
            </a:br>
            <a:r>
              <a:rPr lang="en-US" dirty="0"/>
              <a:t>Guiding question</a:t>
            </a:r>
          </a:p>
        </p:txBody>
      </p:sp>
      <p:pic>
        <p:nvPicPr>
          <p:cNvPr id="4" name="Online Media 3" title="SEASONS of NORWAY - A Time-Lapse Adventure in 8K">
            <a:hlinkClick r:id="" action="ppaction://media"/>
            <a:extLst>
              <a:ext uri="{FF2B5EF4-FFF2-40B4-BE49-F238E27FC236}">
                <a16:creationId xmlns:a16="http://schemas.microsoft.com/office/drawing/2014/main" xmlns="" id="{97B653A9-2F16-4DBA-8C9A-3952E1C60CB8}"/>
              </a:ext>
            </a:extLst>
          </p:cNvPr>
          <p:cNvPicPr>
            <a:picLocks noGrp="1" noRot="1" noChangeAspect="1"/>
          </p:cNvPicPr>
          <p:nvPr>
            <p:ph idx="1"/>
            <a:videoFile r:link="rId1"/>
          </p:nvPr>
        </p:nvPicPr>
        <p:blipFill>
          <a:blip r:embed="rId3"/>
          <a:stretch>
            <a:fillRect/>
          </a:stretch>
        </p:blipFill>
        <p:spPr>
          <a:xfrm>
            <a:off x="1392621" y="2966601"/>
            <a:ext cx="4572000" cy="2571750"/>
          </a:xfrm>
          <a:prstGeom prst="rect">
            <a:avLst/>
          </a:prstGeom>
        </p:spPr>
      </p:pic>
      <p:sp>
        <p:nvSpPr>
          <p:cNvPr id="3" name="TextBox 2">
            <a:extLst>
              <a:ext uri="{FF2B5EF4-FFF2-40B4-BE49-F238E27FC236}">
                <a16:creationId xmlns:a16="http://schemas.microsoft.com/office/drawing/2014/main" xmlns="" id="{45F82741-0B95-4891-B380-5635443D5A38}"/>
              </a:ext>
            </a:extLst>
          </p:cNvPr>
          <p:cNvSpPr txBox="1"/>
          <p:nvPr/>
        </p:nvSpPr>
        <p:spPr>
          <a:xfrm>
            <a:off x="6831724" y="2389996"/>
            <a:ext cx="3967655" cy="5355312"/>
          </a:xfrm>
          <a:prstGeom prst="rect">
            <a:avLst/>
          </a:prstGeom>
          <a:noFill/>
        </p:spPr>
        <p:txBody>
          <a:bodyPr wrap="square" rtlCol="0">
            <a:spAutoFit/>
          </a:bodyPr>
          <a:lstStyle/>
          <a:p>
            <a:r>
              <a:rPr lang="en-US" b="1" u="sng" dirty="0"/>
              <a:t>Learning Target</a:t>
            </a:r>
          </a:p>
          <a:p>
            <a:r>
              <a:rPr lang="en-US" dirty="0"/>
              <a:t>Understand how seasons correlate to our lives.</a:t>
            </a:r>
          </a:p>
          <a:p>
            <a:endParaRPr lang="en-US" dirty="0"/>
          </a:p>
          <a:p>
            <a:r>
              <a:rPr lang="en-US" b="1" u="sng" dirty="0"/>
              <a:t>Activities</a:t>
            </a:r>
          </a:p>
          <a:p>
            <a:r>
              <a:rPr lang="en-US" dirty="0"/>
              <a:t>Complete seasons activity using adjectives to describe what you see.</a:t>
            </a:r>
          </a:p>
          <a:p>
            <a:endParaRPr lang="en-US" dirty="0"/>
          </a:p>
          <a:p>
            <a:r>
              <a:rPr lang="en-US" b="1" u="sng" dirty="0"/>
              <a:t>Homework – due tomorrow</a:t>
            </a:r>
          </a:p>
          <a:p>
            <a:r>
              <a:rPr lang="en-US" i="1" dirty="0"/>
              <a:t>How to Read Literature Like a Professor </a:t>
            </a:r>
            <a:r>
              <a:rPr lang="en-US" dirty="0"/>
              <a:t>Ch. 22 – Read and fully annotate (10 notations):</a:t>
            </a:r>
          </a:p>
          <a:p>
            <a:pPr marL="285750" indent="-285750">
              <a:buFont typeface="Arial" panose="020B0604020202020204" pitchFamily="34" charset="0"/>
              <a:buChar char="•"/>
            </a:pPr>
            <a:r>
              <a:rPr lang="en-US" dirty="0"/>
              <a:t>I wonder</a:t>
            </a:r>
          </a:p>
          <a:p>
            <a:pPr marL="285750" indent="-285750">
              <a:buFont typeface="Arial" panose="020B0604020202020204" pitchFamily="34" charset="0"/>
              <a:buChar char="•"/>
            </a:pPr>
            <a:r>
              <a:rPr lang="en-US" dirty="0"/>
              <a:t>I agree/disagree because… 	(example)</a:t>
            </a:r>
          </a:p>
          <a:p>
            <a:pPr marL="285750" indent="-285750">
              <a:buFont typeface="Arial" panose="020B0604020202020204" pitchFamily="34" charset="0"/>
              <a:buChar char="•"/>
            </a:pPr>
            <a:r>
              <a:rPr lang="en-US" dirty="0"/>
              <a:t>Summarize</a:t>
            </a:r>
          </a:p>
          <a:p>
            <a:endParaRPr lang="en-US" dirty="0"/>
          </a:p>
          <a:p>
            <a:endParaRPr lang="en-US" dirty="0"/>
          </a:p>
          <a:p>
            <a:endParaRPr lang="en-US" dirty="0"/>
          </a:p>
        </p:txBody>
      </p:sp>
    </p:spTree>
    <p:extLst>
      <p:ext uri="{BB962C8B-B14F-4D97-AF65-F5344CB8AC3E}">
        <p14:creationId xmlns:p14="http://schemas.microsoft.com/office/powerpoint/2010/main" val="1383785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6BEAEA-4501-44AF-ADB4-F6BF7FECC7AF}"/>
              </a:ext>
            </a:extLst>
          </p:cNvPr>
          <p:cNvSpPr>
            <a:spLocks noGrp="1"/>
          </p:cNvSpPr>
          <p:nvPr>
            <p:ph type="title"/>
          </p:nvPr>
        </p:nvSpPr>
        <p:spPr>
          <a:xfrm>
            <a:off x="8340090" y="2404872"/>
            <a:ext cx="3044952" cy="1627632"/>
          </a:xfrm>
        </p:spPr>
        <p:txBody>
          <a:bodyPr vert="horz" lIns="274320" tIns="182880" rIns="274320" bIns="182880" rtlCol="0" anchor="ctr" anchorCtr="1">
            <a:normAutofit/>
          </a:bodyPr>
          <a:lstStyle/>
          <a:p>
            <a:r>
              <a:rPr lang="en-US" sz="2800"/>
              <a:t>Spring</a:t>
            </a:r>
          </a:p>
        </p:txBody>
      </p:sp>
      <p:pic>
        <p:nvPicPr>
          <p:cNvPr id="6" name="Content Placeholder 5" descr="A large body of water with a city in the background&#10;&#10;Description automatically generated">
            <a:extLst>
              <a:ext uri="{FF2B5EF4-FFF2-40B4-BE49-F238E27FC236}">
                <a16:creationId xmlns:a16="http://schemas.microsoft.com/office/drawing/2014/main" xmlns="" id="{FFE2580F-60E4-42DE-9332-2E8BECD59F9B}"/>
              </a:ext>
            </a:extLst>
          </p:cNvPr>
          <p:cNvPicPr>
            <a:picLocks noGrp="1" noChangeAspect="1"/>
          </p:cNvPicPr>
          <p:nvPr>
            <p:ph idx="1"/>
          </p:nvPr>
        </p:nvPicPr>
        <p:blipFill rotWithShape="1">
          <a:blip r:embed="rId2"/>
          <a:srcRect t="3292" r="-2" b="-2"/>
          <a:stretch/>
        </p:blipFill>
        <p:spPr>
          <a:xfrm>
            <a:off x="1113201" y="1122807"/>
            <a:ext cx="5925312" cy="4297680"/>
          </a:xfrm>
          <a:prstGeom prst="rect">
            <a:avLst/>
          </a:prstGeom>
        </p:spPr>
      </p:pic>
    </p:spTree>
    <p:extLst>
      <p:ext uri="{BB962C8B-B14F-4D97-AF65-F5344CB8AC3E}">
        <p14:creationId xmlns:p14="http://schemas.microsoft.com/office/powerpoint/2010/main" val="105998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cap="all" dirty="0" smtClean="0"/>
              <a:t>“SNOW”</a:t>
            </a:r>
          </a:p>
          <a:p>
            <a:pPr marL="0" indent="0">
              <a:buNone/>
            </a:pPr>
            <a:endParaRPr lang="en-US" dirty="0" smtClean="0"/>
          </a:p>
          <a:p>
            <a:pPr marL="0" indent="0">
              <a:buNone/>
            </a:pPr>
            <a:r>
              <a:rPr lang="en-US" dirty="0" smtClean="0"/>
              <a:t>Walking </a:t>
            </a:r>
            <a:r>
              <a:rPr lang="en-US" dirty="0"/>
              <a:t>through a field with my little brother Seth</a:t>
            </a:r>
            <a:br>
              <a:rPr lang="en-US" dirty="0"/>
            </a:br>
            <a:r>
              <a:rPr lang="en-US" dirty="0"/>
              <a:t/>
            </a:r>
            <a:br>
              <a:rPr lang="en-US" dirty="0"/>
            </a:br>
            <a:r>
              <a:rPr lang="en-US" dirty="0"/>
              <a:t>I pointed to a place where kids had made angels in the snow.</a:t>
            </a:r>
            <a:br>
              <a:rPr lang="en-US" dirty="0"/>
            </a:br>
            <a:r>
              <a:rPr lang="en-US" dirty="0"/>
              <a:t>For some reason, I told him that a troop of angels</a:t>
            </a:r>
            <a:br>
              <a:rPr lang="en-US" dirty="0"/>
            </a:br>
            <a:r>
              <a:rPr lang="en-US" dirty="0"/>
              <a:t>had been shot and dissolved when they hit the ground.</a:t>
            </a:r>
            <a:br>
              <a:rPr lang="en-US" dirty="0"/>
            </a:br>
            <a:r>
              <a:rPr lang="en-US" dirty="0"/>
              <a:t/>
            </a:r>
            <a:br>
              <a:rPr lang="en-US" dirty="0"/>
            </a:br>
            <a:r>
              <a:rPr lang="en-US" dirty="0"/>
              <a:t>He asked who had shot them and I said a farmer.</a:t>
            </a:r>
            <a:br>
              <a:rPr lang="en-US" dirty="0"/>
            </a:br>
            <a:r>
              <a:rPr lang="en-US" dirty="0"/>
              <a:t/>
            </a:r>
            <a:br>
              <a:rPr lang="en-US" dirty="0"/>
            </a:br>
            <a:r>
              <a:rPr lang="en-US" dirty="0"/>
              <a:t/>
            </a:r>
            <a:br>
              <a:rPr lang="en-US" dirty="0"/>
            </a:br>
            <a:r>
              <a:rPr lang="en-US" dirty="0"/>
              <a:t/>
            </a:r>
            <a:br>
              <a:rPr lang="en-US" dirty="0"/>
            </a:br>
            <a:r>
              <a:rPr lang="en-US" dirty="0"/>
              <a:t>Then we were on the roof of the lake.</a:t>
            </a:r>
            <a:br>
              <a:rPr lang="en-US" dirty="0"/>
            </a:br>
            <a:r>
              <a:rPr lang="en-US" dirty="0"/>
              <a:t>The ice looked like a photograph of water.</a:t>
            </a:r>
            <a:br>
              <a:rPr lang="en-US" dirty="0"/>
            </a:br>
            <a:r>
              <a:rPr lang="en-US" dirty="0"/>
              <a:t/>
            </a:r>
            <a:br>
              <a:rPr lang="en-US" dirty="0"/>
            </a:br>
            <a:r>
              <a:rPr lang="en-US" dirty="0"/>
              <a:t>Why he asked. Why did he shoot them.</a:t>
            </a:r>
            <a:br>
              <a:rPr lang="en-US" dirty="0"/>
            </a:br>
            <a:r>
              <a:rPr lang="en-US" dirty="0"/>
              <a:t/>
            </a:r>
            <a:br>
              <a:rPr lang="en-US" dirty="0"/>
            </a:br>
            <a:r>
              <a:rPr lang="en-US" dirty="0"/>
              <a:t>I didn't know where I was going with this.</a:t>
            </a:r>
            <a:br>
              <a:rPr lang="en-US" dirty="0"/>
            </a:br>
            <a:r>
              <a:rPr lang="en-US" dirty="0"/>
              <a:t/>
            </a:r>
            <a:br>
              <a:rPr lang="en-US" dirty="0"/>
            </a:br>
            <a:r>
              <a:rPr lang="en-US" dirty="0"/>
              <a:t>They were on his property, I said.</a:t>
            </a:r>
            <a:br>
              <a:rPr lang="en-US" dirty="0"/>
            </a:br>
            <a:r>
              <a:rPr lang="en-US" dirty="0"/>
              <a:t/>
            </a:r>
            <a:br>
              <a:rPr lang="en-US" dirty="0"/>
            </a:br>
            <a:r>
              <a:rPr lang="en-US" dirty="0"/>
              <a:t/>
            </a:r>
            <a:br>
              <a:rPr lang="en-US" dirty="0"/>
            </a:br>
            <a:r>
              <a:rPr lang="en-US" dirty="0"/>
              <a:t/>
            </a:r>
            <a:br>
              <a:rPr lang="en-US" dirty="0"/>
            </a:br>
            <a:r>
              <a:rPr lang="en-US" dirty="0"/>
              <a:t>When it's snowing, the outdoors seem like a room.</a:t>
            </a:r>
            <a:br>
              <a:rPr lang="en-US" dirty="0"/>
            </a:br>
            <a:r>
              <a:rPr lang="en-US" dirty="0"/>
              <a:t/>
            </a:r>
            <a:br>
              <a:rPr lang="en-US" dirty="0"/>
            </a:br>
            <a:r>
              <a:rPr lang="en-US" dirty="0"/>
              <a:t>Today I traded hellos with my neighbor.</a:t>
            </a:r>
            <a:br>
              <a:rPr lang="en-US" dirty="0"/>
            </a:br>
            <a:r>
              <a:rPr lang="en-US" dirty="0"/>
              <a:t>Our voices hung close in the new acoustics.</a:t>
            </a:r>
            <a:br>
              <a:rPr lang="en-US" dirty="0"/>
            </a:br>
            <a:r>
              <a:rPr lang="en-US" dirty="0"/>
              <a:t>A room with the walls blasted to shreds and falling.</a:t>
            </a:r>
            <a:br>
              <a:rPr lang="en-US" dirty="0"/>
            </a:br>
            <a:r>
              <a:rPr lang="en-US" dirty="0"/>
              <a:t/>
            </a:r>
            <a:br>
              <a:rPr lang="en-US" dirty="0"/>
            </a:br>
            <a:r>
              <a:rPr lang="en-US" dirty="0"/>
              <a:t>We returned to our shoveling, working side by side in silence.</a:t>
            </a:r>
            <a:br>
              <a:rPr lang="en-US" dirty="0"/>
            </a:br>
            <a:r>
              <a:rPr lang="en-US" dirty="0"/>
              <a:t/>
            </a:r>
            <a:br>
              <a:rPr lang="en-US" dirty="0"/>
            </a:br>
            <a:r>
              <a:rPr lang="en-US" dirty="0"/>
              <a:t/>
            </a:r>
            <a:br>
              <a:rPr lang="en-US" dirty="0"/>
            </a:br>
            <a:r>
              <a:rPr lang="en-US" dirty="0"/>
              <a:t/>
            </a:r>
            <a:br>
              <a:rPr lang="en-US" dirty="0"/>
            </a:br>
            <a:r>
              <a:rPr lang="en-US" dirty="0"/>
              <a:t>But why were they on his property, he asked</a:t>
            </a:r>
            <a:r>
              <a:rPr lang="en-US" dirty="0" smtClean="0"/>
              <a:t>.</a:t>
            </a:r>
          </a:p>
          <a:p>
            <a:pPr marL="0" indent="0">
              <a:buNone/>
            </a:pPr>
            <a:endParaRPr lang="en-US" dirty="0"/>
          </a:p>
          <a:p>
            <a:pPr marL="0" indent="0">
              <a:buNone/>
            </a:pPr>
            <a:r>
              <a:rPr lang="en-US" dirty="0" smtClean="0"/>
              <a:t>David Berman</a:t>
            </a:r>
          </a:p>
          <a:p>
            <a:pPr marL="0" indent="0">
              <a:buNone/>
            </a:pPr>
            <a:endParaRPr lang="en-US" dirty="0"/>
          </a:p>
        </p:txBody>
      </p:sp>
    </p:spTree>
    <p:extLst>
      <p:ext uri="{BB962C8B-B14F-4D97-AF65-F5344CB8AC3E}">
        <p14:creationId xmlns:p14="http://schemas.microsoft.com/office/powerpoint/2010/main" val="183825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C8570-79AA-4CD2-BE12-AAA1EE515C0F}"/>
              </a:ext>
            </a:extLst>
          </p:cNvPr>
          <p:cNvSpPr>
            <a:spLocks noGrp="1"/>
          </p:cNvSpPr>
          <p:nvPr>
            <p:ph type="title"/>
          </p:nvPr>
        </p:nvSpPr>
        <p:spPr/>
        <p:txBody>
          <a:bodyPr/>
          <a:lstStyle/>
          <a:p>
            <a:r>
              <a:rPr lang="en-US" dirty="0"/>
              <a:t>March 5</a:t>
            </a:r>
          </a:p>
        </p:txBody>
      </p:sp>
      <p:sp>
        <p:nvSpPr>
          <p:cNvPr id="4" name="Content Placeholder 3">
            <a:extLst>
              <a:ext uri="{FF2B5EF4-FFF2-40B4-BE49-F238E27FC236}">
                <a16:creationId xmlns:a16="http://schemas.microsoft.com/office/drawing/2014/main" xmlns="" id="{D82A7ED1-21C1-491C-B74D-05AC699F3741}"/>
              </a:ext>
            </a:extLst>
          </p:cNvPr>
          <p:cNvSpPr>
            <a:spLocks noGrp="1"/>
          </p:cNvSpPr>
          <p:nvPr>
            <p:ph sz="half" idx="1"/>
          </p:nvPr>
        </p:nvSpPr>
        <p:spPr>
          <a:xfrm>
            <a:off x="1581912" y="2638043"/>
            <a:ext cx="4271771" cy="3783777"/>
          </a:xfrm>
        </p:spPr>
        <p:txBody>
          <a:bodyPr>
            <a:normAutofit fontScale="92500" lnSpcReduction="20000"/>
          </a:bodyPr>
          <a:lstStyle/>
          <a:p>
            <a:pPr marL="0" indent="0">
              <a:buNone/>
            </a:pPr>
            <a:r>
              <a:rPr lang="en-US" b="1" u="sng" dirty="0"/>
              <a:t>Learning Targets</a:t>
            </a:r>
          </a:p>
          <a:p>
            <a:pPr marL="0" indent="0">
              <a:buNone/>
            </a:pPr>
            <a:r>
              <a:rPr lang="en-US" dirty="0"/>
              <a:t>Reflect on approach to poetry</a:t>
            </a:r>
          </a:p>
          <a:p>
            <a:pPr marL="0" indent="0">
              <a:buNone/>
            </a:pPr>
            <a:r>
              <a:rPr lang="en-US" dirty="0"/>
              <a:t>Understand differing perspectives</a:t>
            </a:r>
          </a:p>
          <a:p>
            <a:pPr marL="0" indent="0">
              <a:buNone/>
            </a:pPr>
            <a:r>
              <a:rPr lang="en-US" b="1" u="sng" dirty="0"/>
              <a:t>Activities</a:t>
            </a:r>
          </a:p>
          <a:p>
            <a:pPr marL="0" indent="0">
              <a:buNone/>
            </a:pPr>
            <a:r>
              <a:rPr lang="en-US" dirty="0"/>
              <a:t>Discuss HOT annotations</a:t>
            </a:r>
          </a:p>
          <a:p>
            <a:pPr marL="0" indent="0">
              <a:buNone/>
            </a:pPr>
            <a:r>
              <a:rPr lang="en-US" dirty="0"/>
              <a:t>Respond to classmate’s enlightenments</a:t>
            </a:r>
          </a:p>
          <a:p>
            <a:pPr marL="0" indent="0">
              <a:buNone/>
            </a:pPr>
            <a:r>
              <a:rPr lang="en-US" dirty="0"/>
              <a:t>Watch </a:t>
            </a:r>
            <a:r>
              <a:rPr lang="en-US" dirty="0" err="1"/>
              <a:t>Brene</a:t>
            </a:r>
            <a:r>
              <a:rPr lang="en-US" dirty="0"/>
              <a:t> Brown video</a:t>
            </a:r>
          </a:p>
          <a:p>
            <a:pPr marL="0" indent="0">
              <a:buNone/>
            </a:pPr>
            <a:endParaRPr lang="en-US" b="1" u="sng" dirty="0"/>
          </a:p>
          <a:p>
            <a:pPr marL="0" indent="0">
              <a:buNone/>
            </a:pPr>
            <a:r>
              <a:rPr lang="en-US" b="1" u="sng" dirty="0"/>
              <a:t>HW</a:t>
            </a:r>
          </a:p>
          <a:p>
            <a:pPr marL="0" indent="0">
              <a:buNone/>
            </a:pPr>
            <a:r>
              <a:rPr lang="en-US" dirty="0"/>
              <a:t>Video prompt: In what ways does poetry excite you/make you uncomfortable, </a:t>
            </a:r>
            <a:r>
              <a:rPr lang="en-US" dirty="0" err="1"/>
              <a:t>etc</a:t>
            </a:r>
            <a:r>
              <a:rPr lang="en-US" dirty="0"/>
              <a:t>? How does it make you feel?</a:t>
            </a:r>
          </a:p>
        </p:txBody>
      </p:sp>
      <p:pic>
        <p:nvPicPr>
          <p:cNvPr id="6" name="Online Media 5" title="The power of vulnerability | Brené Brown">
            <a:hlinkClick r:id="" action="ppaction://media"/>
            <a:extLst>
              <a:ext uri="{FF2B5EF4-FFF2-40B4-BE49-F238E27FC236}">
                <a16:creationId xmlns:a16="http://schemas.microsoft.com/office/drawing/2014/main" xmlns="" id="{6F11CAA8-A48F-475A-8606-E61B5BE78597}"/>
              </a:ext>
            </a:extLst>
          </p:cNvPr>
          <p:cNvPicPr>
            <a:picLocks noGrp="1" noRot="1" noChangeAspect="1"/>
          </p:cNvPicPr>
          <p:nvPr>
            <p:ph sz="half" idx="2"/>
            <a:videoFile r:link="rId1"/>
          </p:nvPr>
        </p:nvPicPr>
        <p:blipFill>
          <a:blip r:embed="rId3"/>
          <a:stretch>
            <a:fillRect/>
          </a:stretch>
        </p:blipFill>
        <p:spPr>
          <a:xfrm>
            <a:off x="6188075" y="2903538"/>
            <a:ext cx="4572000" cy="2989770"/>
          </a:xfrm>
          <a:prstGeom prst="rect">
            <a:avLst/>
          </a:prstGeom>
        </p:spPr>
      </p:pic>
    </p:spTree>
    <p:extLst>
      <p:ext uri="{BB962C8B-B14F-4D97-AF65-F5344CB8AC3E}">
        <p14:creationId xmlns:p14="http://schemas.microsoft.com/office/powerpoint/2010/main" val="2005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breakup</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After Love</a:t>
            </a:r>
            <a:endParaRPr lang="en-US" dirty="0"/>
          </a:p>
          <a:p>
            <a:pPr marL="0" indent="0">
              <a:buNone/>
            </a:pPr>
            <a:r>
              <a:rPr lang="en-US" dirty="0"/>
              <a:t> </a:t>
            </a:r>
          </a:p>
          <a:p>
            <a:pPr marL="0" indent="0">
              <a:buNone/>
            </a:pPr>
            <a:r>
              <a:rPr lang="en-US" dirty="0"/>
              <a:t>There is no magic any more,</a:t>
            </a:r>
          </a:p>
          <a:p>
            <a:pPr marL="0" indent="0">
              <a:buNone/>
            </a:pPr>
            <a:r>
              <a:rPr lang="en-US" dirty="0"/>
              <a:t>We meet as other people do,</a:t>
            </a:r>
          </a:p>
          <a:p>
            <a:pPr marL="0" indent="0">
              <a:buNone/>
            </a:pPr>
            <a:r>
              <a:rPr lang="en-US" dirty="0"/>
              <a:t>You work no miracle for me</a:t>
            </a:r>
          </a:p>
          <a:p>
            <a:pPr marL="0" indent="0">
              <a:buNone/>
            </a:pPr>
            <a:r>
              <a:rPr lang="en-US" dirty="0"/>
              <a:t>Nor I for you.</a:t>
            </a:r>
          </a:p>
          <a:p>
            <a:pPr marL="0" indent="0">
              <a:buNone/>
            </a:pPr>
            <a:r>
              <a:rPr lang="en-US" dirty="0"/>
              <a:t> </a:t>
            </a:r>
          </a:p>
          <a:p>
            <a:pPr marL="0" indent="0">
              <a:buNone/>
            </a:pPr>
            <a:r>
              <a:rPr lang="en-US" dirty="0"/>
              <a:t>You were the wind and I the sea—</a:t>
            </a:r>
          </a:p>
          <a:p>
            <a:pPr marL="0" indent="0">
              <a:buNone/>
            </a:pPr>
            <a:r>
              <a:rPr lang="en-US" dirty="0"/>
              <a:t>There is no splendor any more,</a:t>
            </a:r>
          </a:p>
          <a:p>
            <a:pPr marL="0" indent="0">
              <a:buNone/>
            </a:pPr>
            <a:r>
              <a:rPr lang="en-US" dirty="0"/>
              <a:t>I have grown listless as the pool</a:t>
            </a:r>
          </a:p>
          <a:p>
            <a:pPr marL="0" indent="0">
              <a:buNone/>
            </a:pPr>
            <a:r>
              <a:rPr lang="en-US" dirty="0"/>
              <a:t>Beside the shore.</a:t>
            </a:r>
          </a:p>
          <a:p>
            <a:pPr marL="0" indent="0">
              <a:buNone/>
            </a:pPr>
            <a:r>
              <a:rPr lang="en-US" dirty="0"/>
              <a:t> </a:t>
            </a:r>
          </a:p>
          <a:p>
            <a:pPr marL="0" indent="0">
              <a:buNone/>
            </a:pPr>
            <a:r>
              <a:rPr lang="en-US" dirty="0"/>
              <a:t>But </a:t>
            </a:r>
            <a:r>
              <a:rPr lang="en-US" dirty="0" err="1"/>
              <a:t>tho</a:t>
            </a:r>
            <a:r>
              <a:rPr lang="en-US" dirty="0"/>
              <a:t>' the pool is safe from storm</a:t>
            </a:r>
          </a:p>
          <a:p>
            <a:pPr marL="0" indent="0">
              <a:buNone/>
            </a:pPr>
            <a:r>
              <a:rPr lang="en-US" dirty="0"/>
              <a:t>And from the tide has found surcease,</a:t>
            </a:r>
          </a:p>
          <a:p>
            <a:pPr marL="0" indent="0">
              <a:buNone/>
            </a:pPr>
            <a:r>
              <a:rPr lang="en-US" dirty="0"/>
              <a:t>It grows more bitter than the sea,</a:t>
            </a:r>
          </a:p>
          <a:p>
            <a:pPr marL="0" indent="0">
              <a:buNone/>
            </a:pPr>
            <a:r>
              <a:rPr lang="en-US" dirty="0"/>
              <a:t>For all its peace.</a:t>
            </a:r>
          </a:p>
          <a:p>
            <a:pPr marL="0" indent="0">
              <a:buNone/>
            </a:pPr>
            <a:r>
              <a:rPr lang="en-US" dirty="0"/>
              <a:t> </a:t>
            </a:r>
          </a:p>
          <a:p>
            <a:r>
              <a:rPr lang="en-US" dirty="0"/>
              <a:t>                              </a:t>
            </a:r>
            <a:r>
              <a:rPr lang="en-US" i="1" dirty="0"/>
              <a:t>Sara Teasdale</a:t>
            </a:r>
            <a:endParaRPr lang="en-US" dirty="0"/>
          </a:p>
          <a:p>
            <a:endParaRPr lang="en-US" dirty="0"/>
          </a:p>
        </p:txBody>
      </p:sp>
    </p:spTree>
    <p:extLst>
      <p:ext uri="{BB962C8B-B14F-4D97-AF65-F5344CB8AC3E}">
        <p14:creationId xmlns:p14="http://schemas.microsoft.com/office/powerpoint/2010/main" val="183519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29CEF1-557E-4719-A091-B6F3638F8927}"/>
              </a:ext>
            </a:extLst>
          </p:cNvPr>
          <p:cNvSpPr>
            <a:spLocks noGrp="1"/>
          </p:cNvSpPr>
          <p:nvPr>
            <p:ph type="title"/>
          </p:nvPr>
        </p:nvSpPr>
        <p:spPr>
          <a:xfrm>
            <a:off x="7524669" y="640079"/>
            <a:ext cx="4667331" cy="4484037"/>
          </a:xfrm>
          <a:noFill/>
          <a:ln>
            <a:noFill/>
          </a:ln>
        </p:spPr>
        <p:txBody>
          <a:bodyPr vert="horz" lIns="274320" tIns="182880" rIns="274320" bIns="182880" rtlCol="0" anchor="ctr" anchorCtr="1">
            <a:normAutofit fontScale="90000"/>
          </a:bodyPr>
          <a:lstStyle/>
          <a:p>
            <a:pPr algn="l"/>
            <a:r>
              <a:rPr lang="en-US" sz="2800" b="1" u="sng" dirty="0">
                <a:solidFill>
                  <a:schemeClr val="tx1"/>
                </a:solidFill>
              </a:rPr>
              <a:t>Learning Targets</a:t>
            </a:r>
            <a:r>
              <a:rPr lang="en-US" sz="2800" dirty="0">
                <a:solidFill>
                  <a:schemeClr val="tx1"/>
                </a:solidFill>
              </a:rPr>
              <a:t/>
            </a:r>
            <a:br>
              <a:rPr lang="en-US" sz="2800" dirty="0">
                <a:solidFill>
                  <a:schemeClr val="tx1"/>
                </a:solidFill>
              </a:rPr>
            </a:br>
            <a:r>
              <a:rPr lang="en-US" sz="2800" dirty="0">
                <a:solidFill>
                  <a:schemeClr val="tx1"/>
                </a:solidFill>
              </a:rPr>
              <a:t>Understand how to utilize databases </a:t>
            </a:r>
            <a:br>
              <a:rPr lang="en-US" sz="2800" dirty="0">
                <a:solidFill>
                  <a:schemeClr val="tx1"/>
                </a:solidFill>
              </a:rPr>
            </a:br>
            <a:r>
              <a:rPr lang="en-US" sz="2800" dirty="0">
                <a:solidFill>
                  <a:schemeClr val="tx1"/>
                </a:solidFill>
              </a:rPr>
              <a:t/>
            </a:r>
            <a:br>
              <a:rPr lang="en-US" sz="2800" dirty="0">
                <a:solidFill>
                  <a:schemeClr val="tx1"/>
                </a:solidFill>
              </a:rPr>
            </a:br>
            <a:r>
              <a:rPr lang="en-US" sz="2800" b="1" u="sng" dirty="0">
                <a:solidFill>
                  <a:schemeClr val="tx1"/>
                </a:solidFill>
              </a:rPr>
              <a:t>Activities</a:t>
            </a:r>
            <a:r>
              <a:rPr lang="en-US" sz="2800" dirty="0">
                <a:solidFill>
                  <a:schemeClr val="tx1"/>
                </a:solidFill>
              </a:rPr>
              <a:t/>
            </a:r>
            <a:br>
              <a:rPr lang="en-US" sz="2800" dirty="0">
                <a:solidFill>
                  <a:schemeClr val="tx1"/>
                </a:solidFill>
              </a:rPr>
            </a:br>
            <a:r>
              <a:rPr lang="en-US" sz="2800" dirty="0">
                <a:solidFill>
                  <a:schemeClr val="tx1"/>
                </a:solidFill>
              </a:rPr>
              <a:t>March 6th and 7th are research methods and work day in the library</a:t>
            </a:r>
          </a:p>
        </p:txBody>
      </p:sp>
      <p:sp>
        <p:nvSpPr>
          <p:cNvPr id="3" name="Text Placeholder 2">
            <a:extLst>
              <a:ext uri="{FF2B5EF4-FFF2-40B4-BE49-F238E27FC236}">
                <a16:creationId xmlns:a16="http://schemas.microsoft.com/office/drawing/2014/main" xmlns="" id="{126BDE9C-A1B3-4541-8572-4669C35B1A28}"/>
              </a:ext>
            </a:extLst>
          </p:cNvPr>
          <p:cNvSpPr>
            <a:spLocks noGrp="1"/>
          </p:cNvSpPr>
          <p:nvPr>
            <p:ph type="body" idx="1"/>
          </p:nvPr>
        </p:nvSpPr>
        <p:spPr>
          <a:xfrm>
            <a:off x="8026586" y="5321509"/>
            <a:ext cx="3686267" cy="581705"/>
          </a:xfrm>
        </p:spPr>
        <p:txBody>
          <a:bodyPr vert="horz" lIns="91440" tIns="45720" rIns="91440" bIns="45720" rtlCol="0">
            <a:normAutofit fontScale="85000" lnSpcReduction="10000"/>
          </a:bodyPr>
          <a:lstStyle/>
          <a:p>
            <a:pPr>
              <a:lnSpc>
                <a:spcPct val="90000"/>
              </a:lnSpc>
            </a:pPr>
            <a:r>
              <a:rPr lang="en-US" sz="1700" dirty="0">
                <a:solidFill>
                  <a:schemeClr val="tx1">
                    <a:lumMod val="75000"/>
                    <a:lumOff val="25000"/>
                  </a:schemeClr>
                </a:solidFill>
              </a:rPr>
              <a:t>*Please see either me or a classmate to get this information or arrange a session in the library.</a:t>
            </a:r>
          </a:p>
          <a:p>
            <a:pPr>
              <a:lnSpc>
                <a:spcPct val="90000"/>
              </a:lnSpc>
            </a:pPr>
            <a:endParaRPr lang="en-US" sz="1700" dirty="0">
              <a:solidFill>
                <a:schemeClr val="tx1">
                  <a:lumMod val="75000"/>
                  <a:lumOff val="25000"/>
                </a:schemeClr>
              </a:solidFill>
            </a:endParaRPr>
          </a:p>
        </p:txBody>
      </p:sp>
      <p:sp>
        <p:nvSpPr>
          <p:cNvPr id="10" name="Rectangle 9">
            <a:extLst>
              <a:ext uri="{FF2B5EF4-FFF2-40B4-BE49-F238E27FC236}">
                <a16:creationId xmlns:a16="http://schemas.microsoft.com/office/drawing/2014/main" xmlns="" id="{790D5D38-C57D-49FF-AD49-74EE9CDA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045"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xmlns="" id="{927823CD-9652-4764-A45D-9C4DE664BC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161" y="802767"/>
            <a:ext cx="656539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5" name="Picture 4" descr="A close up of a coffee mug&#10;&#10;Description automatically generated">
            <a:extLst>
              <a:ext uri="{FF2B5EF4-FFF2-40B4-BE49-F238E27FC236}">
                <a16:creationId xmlns:a16="http://schemas.microsoft.com/office/drawing/2014/main" xmlns="" id="{D7CC8E68-56D9-4869-A63F-68A204D277A7}"/>
              </a:ext>
            </a:extLst>
          </p:cNvPr>
          <p:cNvPicPr>
            <a:picLocks noChangeAspect="1"/>
          </p:cNvPicPr>
          <p:nvPr/>
        </p:nvPicPr>
        <p:blipFill rotWithShape="1">
          <a:blip r:embed="rId2"/>
          <a:srcRect t="3292" r="-2" b="-2"/>
          <a:stretch/>
        </p:blipFill>
        <p:spPr>
          <a:xfrm>
            <a:off x="1113201" y="1122807"/>
            <a:ext cx="5925312" cy="4297680"/>
          </a:xfrm>
          <a:prstGeom prst="rect">
            <a:avLst/>
          </a:prstGeom>
        </p:spPr>
      </p:pic>
    </p:spTree>
    <p:extLst>
      <p:ext uri="{BB962C8B-B14F-4D97-AF65-F5344CB8AC3E}">
        <p14:creationId xmlns:p14="http://schemas.microsoft.com/office/powerpoint/2010/main" val="277707115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961</Words>
  <Application>Microsoft Macintosh PowerPoint</Application>
  <PresentationFormat>Widescreen</PresentationFormat>
  <Paragraphs>185</Paragraphs>
  <Slides>30</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Gill Sans MT</vt:lpstr>
      <vt:lpstr>Mangal</vt:lpstr>
      <vt:lpstr>Arial</vt:lpstr>
      <vt:lpstr>Parcel</vt:lpstr>
      <vt:lpstr> Creative Writing Anthology </vt:lpstr>
      <vt:lpstr>March 1</vt:lpstr>
      <vt:lpstr>Expectations for CW anthology</vt:lpstr>
      <vt:lpstr>March 4 Guiding question</vt:lpstr>
      <vt:lpstr>Spring</vt:lpstr>
      <vt:lpstr>Childhood</vt:lpstr>
      <vt:lpstr>March 5</vt:lpstr>
      <vt:lpstr>The breakup</vt:lpstr>
      <vt:lpstr>Learning Targets Understand how to utilize databases   Activities March 6th and 7th are research methods and work day in the library</vt:lpstr>
      <vt:lpstr>“Ode to Autumn” – John Keats &amp; “Nothing Gold Can Stay” – Robert Frost</vt:lpstr>
      <vt:lpstr>Poetry apps</vt:lpstr>
      <vt:lpstr>March 8</vt:lpstr>
      <vt:lpstr>Summer</vt:lpstr>
      <vt:lpstr>March 11</vt:lpstr>
      <vt:lpstr>March 12</vt:lpstr>
      <vt:lpstr>March 13 </vt:lpstr>
      <vt:lpstr>PowerPoint Presentation</vt:lpstr>
      <vt:lpstr>March 14</vt:lpstr>
      <vt:lpstr>March 14</vt:lpstr>
      <vt:lpstr>March 14</vt:lpstr>
      <vt:lpstr>March 14</vt:lpstr>
      <vt:lpstr>March 14</vt:lpstr>
      <vt:lpstr>March 15</vt:lpstr>
      <vt:lpstr>Fall</vt:lpstr>
      <vt:lpstr>March 18</vt:lpstr>
      <vt:lpstr>March 19</vt:lpstr>
      <vt:lpstr>March 20</vt:lpstr>
      <vt:lpstr>Winter</vt:lpstr>
      <vt:lpstr>March 21 </vt:lpstr>
      <vt:lpstr>March 22</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Creative Writing Anthology </dc:title>
  <dc:creator>Sara Ellerd</dc:creator>
  <cp:lastModifiedBy>Sara Ellerd</cp:lastModifiedBy>
  <cp:revision>6</cp:revision>
  <dcterms:created xsi:type="dcterms:W3CDTF">2019-03-01T22:14:28Z</dcterms:created>
  <dcterms:modified xsi:type="dcterms:W3CDTF">2019-03-04T03:12:01Z</dcterms:modified>
</cp:coreProperties>
</file>